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3" r:id="rId4"/>
    <p:sldId id="264" r:id="rId5"/>
    <p:sldId id="265" r:id="rId6"/>
    <p:sldId id="266" r:id="rId7"/>
    <p:sldId id="267" r:id="rId8"/>
    <p:sldId id="268"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210"/>
      </p:cViewPr>
      <p:guideLst/>
    </p:cSldViewPr>
  </p:slideViewPr>
  <p:notesTextViewPr>
    <p:cViewPr>
      <p:scale>
        <a:sx n="1" d="1"/>
        <a:sy n="1" d="1"/>
      </p:scale>
      <p:origin x="0" y="0"/>
    </p:cViewPr>
  </p:notesTextViewPr>
  <p:sorterViewPr>
    <p:cViewPr>
      <p:scale>
        <a:sx n="100" d="100"/>
        <a:sy n="100" d="100"/>
      </p:scale>
      <p:origin x="0" y="-37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D6F186-F6A4-4D8C-AC17-830A538B31F8}" type="datetimeFigureOut">
              <a:rPr lang="en-US" smtClean="0"/>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4287370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D6F186-F6A4-4D8C-AC17-830A538B31F8}" type="datetimeFigureOut">
              <a:rPr lang="en-US" smtClean="0"/>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1133019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D6F186-F6A4-4D8C-AC17-830A538B31F8}" type="datetimeFigureOut">
              <a:rPr lang="en-US" smtClean="0"/>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4101270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5D6F186-F6A4-4D8C-AC17-830A538B31F8}" type="datetimeFigureOut">
              <a:rPr lang="en-US" smtClean="0"/>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2119249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D6F186-F6A4-4D8C-AC17-830A538B31F8}" type="datetimeFigureOut">
              <a:rPr lang="en-US" smtClean="0"/>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1969391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5D6F186-F6A4-4D8C-AC17-830A538B31F8}" type="datetimeFigureOut">
              <a:rPr lang="en-US" smtClean="0"/>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4085497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D6F186-F6A4-4D8C-AC17-830A538B31F8}" type="datetimeFigureOut">
              <a:rPr lang="en-US" smtClean="0"/>
              <a:t>3/16/2018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2550364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5D6F186-F6A4-4D8C-AC17-830A538B31F8}" type="datetimeFigureOut">
              <a:rPr lang="en-US" smtClean="0"/>
              <a:t>3/16/2018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1957400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D6F186-F6A4-4D8C-AC17-830A538B31F8}" type="datetimeFigureOut">
              <a:rPr lang="en-US" smtClean="0"/>
              <a:t>3/16/2018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1387992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D6F186-F6A4-4D8C-AC17-830A538B31F8}" type="datetimeFigureOut">
              <a:rPr lang="en-US" smtClean="0"/>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2961117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D6F186-F6A4-4D8C-AC17-830A538B31F8}" type="datetimeFigureOut">
              <a:rPr lang="en-US" smtClean="0"/>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2E7F6-82F0-47B4-A888-27EC54A6C35C}" type="slidenum">
              <a:rPr lang="en-US" smtClean="0"/>
              <a:t>‹#›</a:t>
            </a:fld>
            <a:endParaRPr lang="en-US"/>
          </a:p>
        </p:txBody>
      </p:sp>
    </p:spTree>
    <p:extLst>
      <p:ext uri="{BB962C8B-B14F-4D97-AF65-F5344CB8AC3E}">
        <p14:creationId xmlns:p14="http://schemas.microsoft.com/office/powerpoint/2010/main" val="1557819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D6F186-F6A4-4D8C-AC17-830A538B31F8}" type="datetimeFigureOut">
              <a:rPr lang="en-US" smtClean="0"/>
              <a:t>3/16/2018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12E7F6-82F0-47B4-A888-27EC54A6C35C}" type="slidenum">
              <a:rPr lang="en-US" smtClean="0"/>
              <a:t>‹#›</a:t>
            </a:fld>
            <a:endParaRPr lang="en-US"/>
          </a:p>
        </p:txBody>
      </p:sp>
    </p:spTree>
    <p:extLst>
      <p:ext uri="{BB962C8B-B14F-4D97-AF65-F5344CB8AC3E}">
        <p14:creationId xmlns:p14="http://schemas.microsoft.com/office/powerpoint/2010/main" val="18039916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6210" y="1910154"/>
            <a:ext cx="10747716" cy="2387600"/>
          </a:xfrm>
        </p:spPr>
        <p:txBody>
          <a:bodyPr>
            <a:normAutofit fontScale="90000"/>
          </a:bodyPr>
          <a:lstStyle/>
          <a:p>
            <a:r>
              <a:rPr lang="en-US" dirty="0" smtClean="0">
                <a:solidFill>
                  <a:srgbClr val="FFFF00"/>
                </a:solidFill>
                <a:latin typeface="Arial" panose="020B0604020202020204" pitchFamily="34" charset="0"/>
                <a:cs typeface="Arial" panose="020B0604020202020204" pitchFamily="34" charset="0"/>
              </a:rPr>
              <a:t>CÂY THUỐC CHỨA TINH DẦU</a:t>
            </a:r>
            <a:br>
              <a:rPr lang="en-US" dirty="0" smtClean="0">
                <a:solidFill>
                  <a:srgbClr val="FFFF00"/>
                </a:solidFill>
                <a:latin typeface="Arial" panose="020B0604020202020204" pitchFamily="34" charset="0"/>
                <a:cs typeface="Arial" panose="020B0604020202020204" pitchFamily="34" charset="0"/>
              </a:rPr>
            </a:br>
            <a:r>
              <a:rPr lang="en-US" dirty="0" smtClean="0">
                <a:solidFill>
                  <a:srgbClr val="FFFF00"/>
                </a:solidFill>
                <a:latin typeface="Arial" panose="020B0604020202020204" pitchFamily="34" charset="0"/>
                <a:cs typeface="Arial" panose="020B0604020202020204" pitchFamily="34" charset="0"/>
              </a:rPr>
              <a:t/>
            </a:r>
            <a:br>
              <a:rPr lang="en-US" dirty="0" smtClean="0">
                <a:solidFill>
                  <a:srgbClr val="FFFF00"/>
                </a:solidFill>
                <a:latin typeface="Arial" panose="020B0604020202020204" pitchFamily="34" charset="0"/>
                <a:cs typeface="Arial" panose="020B0604020202020204" pitchFamily="34" charset="0"/>
              </a:rPr>
            </a:br>
            <a:r>
              <a:rPr lang="en-US" dirty="0" smtClean="0">
                <a:solidFill>
                  <a:srgbClr val="FFFF00"/>
                </a:solidFill>
                <a:latin typeface="Arial" panose="020B0604020202020204" pitchFamily="34" charset="0"/>
                <a:cs typeface="Arial" panose="020B0604020202020204" pitchFamily="34" charset="0"/>
              </a:rPr>
              <a:t>BẠC HÀ, ĐẠI HỒI, QUẾ,  DÓ</a:t>
            </a:r>
            <a:endParaRPr lang="en-US"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4960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 name="Rectangle 1"/>
          <p:cNvSpPr/>
          <p:nvPr/>
        </p:nvSpPr>
        <p:spPr>
          <a:xfrm>
            <a:off x="436098" y="596013"/>
            <a:ext cx="11254154" cy="5621026"/>
          </a:xfrm>
          <a:prstGeom prst="rect">
            <a:avLst/>
          </a:prstGeom>
        </p:spPr>
        <p:txBody>
          <a:bodyPr wrap="square">
            <a:spAutoFit/>
          </a:bodyPr>
          <a:lstStyle/>
          <a:p>
            <a:pPr>
              <a:lnSpc>
                <a:spcPct val="107000"/>
              </a:lnSpc>
              <a:spcAft>
                <a:spcPts val="800"/>
              </a:spcAft>
            </a:pPr>
            <a:r>
              <a:rPr lang="en-US" sz="2000" b="1" dirty="0">
                <a:solidFill>
                  <a:srgbClr val="FFFF00"/>
                </a:solidFill>
                <a:latin typeface="Arial" panose="020B0604020202020204" pitchFamily="34" charset="0"/>
                <a:ea typeface="Calibri" panose="020F0502020204030204" pitchFamily="34" charset="0"/>
                <a:cs typeface="Arial" panose="020B0604020202020204" pitchFamily="34" charset="0"/>
              </a:rPr>
              <a:t>TRÀM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r>
            <a:b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000" i="1" dirty="0" err="1">
                <a:solidFill>
                  <a:srgbClr val="FFFF00"/>
                </a:solidFill>
                <a:latin typeface="Arial" panose="020B0604020202020204" pitchFamily="34" charset="0"/>
                <a:ea typeface="Calibri" panose="020F0502020204030204" pitchFamily="34" charset="0"/>
                <a:cs typeface="Arial" panose="020B0604020202020204" pitchFamily="34" charset="0"/>
              </a:rPr>
              <a:t>Melaleuca</a:t>
            </a:r>
            <a:r>
              <a:rPr lang="en-US" sz="2000" i="1"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i="1" dirty="0" err="1" smtClean="0">
                <a:solidFill>
                  <a:srgbClr val="FFFF00"/>
                </a:solidFill>
                <a:latin typeface="Arial" panose="020B0604020202020204" pitchFamily="34" charset="0"/>
                <a:ea typeface="Calibri" panose="020F0502020204030204" pitchFamily="34" charset="0"/>
                <a:cs typeface="Arial" panose="020B0604020202020204" pitchFamily="34" charset="0"/>
              </a:rPr>
              <a:t>cajuputi</a:t>
            </a:r>
            <a:r>
              <a:rPr lang="en-US" sz="2000" i="1" dirty="0" smtClean="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a:solidFill>
                  <a:srgbClr val="FFFF00"/>
                </a:solidFill>
                <a:latin typeface="Arial" panose="020B0604020202020204" pitchFamily="34" charset="0"/>
                <a:cs typeface="Arial" panose="020B0604020202020204" pitchFamily="34" charset="0"/>
              </a:rPr>
              <a:t>Powell</a:t>
            </a:r>
            <a:r>
              <a:rPr lang="en-US" sz="2000" dirty="0" smtClean="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i="1" dirty="0" err="1">
                <a:solidFill>
                  <a:srgbClr val="FFFF00"/>
                </a:solidFill>
                <a:latin typeface="Arial" panose="020B0604020202020204" pitchFamily="34" charset="0"/>
                <a:ea typeface="Calibri" panose="020F0502020204030204" pitchFamily="34" charset="0"/>
                <a:cs typeface="Arial" panose="020B0604020202020204" pitchFamily="34" charset="0"/>
              </a:rPr>
              <a:t>Melaleuca</a:t>
            </a:r>
            <a:r>
              <a:rPr lang="en-US" sz="2000" i="1"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i="1" dirty="0" err="1">
                <a:solidFill>
                  <a:srgbClr val="FFFF00"/>
                </a:solidFill>
                <a:latin typeface="Arial" panose="020B0604020202020204" pitchFamily="34" charset="0"/>
                <a:ea typeface="Calibri" panose="020F0502020204030204" pitchFamily="34" charset="0"/>
                <a:cs typeface="Arial" panose="020B0604020202020204" pitchFamily="34" charset="0"/>
              </a:rPr>
              <a:t>alternifolia</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Cheel</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Tràm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trà</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họ</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Sim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Myrtaceae</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a:t>
            </a:r>
          </a:p>
          <a:p>
            <a:pPr>
              <a:lnSpc>
                <a:spcPct val="107000"/>
              </a:lnSpc>
              <a:spcAft>
                <a:spcPts val="800"/>
              </a:spcAft>
            </a:pPr>
            <a:r>
              <a:rPr lang="vi-VN" sz="2000" dirty="0">
                <a:solidFill>
                  <a:srgbClr val="FFFF00"/>
                </a:solidFill>
                <a:latin typeface="Arial" panose="020B0604020202020204" pitchFamily="34" charset="0"/>
                <a:ea typeface="Calibri" panose="020F0502020204030204" pitchFamily="34" charset="0"/>
                <a:cs typeface="Arial" panose="020B0604020202020204" pitchFamily="34" charset="0"/>
              </a:rPr>
              <a:t>Thành phần hóa học: </a:t>
            </a:r>
            <a:endParaRPr lang="en-US" sz="2000" dirty="0">
              <a:solidFill>
                <a:srgbClr val="FFFF00"/>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Tinh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dầu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Tràm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i="1" dirty="0">
                <a:solidFill>
                  <a:srgbClr val="FFFF00"/>
                </a:solidFill>
                <a:latin typeface="Arial" panose="020B0604020202020204" pitchFamily="34" charset="0"/>
                <a:ea typeface="Calibri" panose="020F0502020204030204" pitchFamily="34" charset="0"/>
                <a:cs typeface="Arial" panose="020B0604020202020204" pitchFamily="34" charset="0"/>
              </a:rPr>
              <a:t>M. </a:t>
            </a:r>
            <a:r>
              <a:rPr lang="en-US" sz="2000" i="1" dirty="0" err="1">
                <a:solidFill>
                  <a:srgbClr val="FFFF00"/>
                </a:solidFill>
                <a:latin typeface="Arial" panose="020B0604020202020204" pitchFamily="34" charset="0"/>
                <a:ea typeface="Calibri" panose="020F0502020204030204" pitchFamily="34" charset="0"/>
                <a:cs typeface="Arial" panose="020B0604020202020204" pitchFamily="34" charset="0"/>
              </a:rPr>
              <a:t>cajuputi</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chứa</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45-60% cineol,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và</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terpinen-4-ol  1-1,5%.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Tinh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dầu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Tràm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i="1" dirty="0">
                <a:solidFill>
                  <a:srgbClr val="FFFF00"/>
                </a:solidFill>
                <a:latin typeface="Arial" panose="020B0604020202020204" pitchFamily="34" charset="0"/>
                <a:ea typeface="Calibri" panose="020F0502020204030204" pitchFamily="34" charset="0"/>
                <a:cs typeface="Arial" panose="020B0604020202020204" pitchFamily="34" charset="0"/>
              </a:rPr>
              <a:t>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i="1" dirty="0" err="1">
                <a:solidFill>
                  <a:srgbClr val="FFFF00"/>
                </a:solidFill>
                <a:latin typeface="Arial" panose="020B0604020202020204" pitchFamily="34" charset="0"/>
                <a:ea typeface="Calibri" panose="020F0502020204030204" pitchFamily="34" charset="0"/>
                <a:cs typeface="Arial" panose="020B0604020202020204" pitchFamily="34" charset="0"/>
              </a:rPr>
              <a:t>alternifolia</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chứa</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terpinen-4-ol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khoảng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46,%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và</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cineol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Khoảng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5%. </a:t>
            </a:r>
          </a:p>
          <a:p>
            <a:pPr>
              <a:lnSpc>
                <a:spcPct val="107000"/>
              </a:lnSpc>
              <a:spcAft>
                <a:spcPts val="800"/>
              </a:spcAft>
            </a:pPr>
            <a:r>
              <a:rPr lang="vi-VN" sz="2000" dirty="0">
                <a:solidFill>
                  <a:srgbClr val="FFFF00"/>
                </a:solidFill>
                <a:latin typeface="Arial" panose="020B0604020202020204" pitchFamily="34" charset="0"/>
                <a:ea typeface="Calibri" panose="020F0502020204030204" pitchFamily="34" charset="0"/>
                <a:cs typeface="Arial" panose="020B0604020202020204" pitchFamily="34" charset="0"/>
              </a:rPr>
              <a:t>Công dụng: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Tinh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dầu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Tràm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ứng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dụng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sx</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kem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đánh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răng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nước</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súc</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miệng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chữa</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các</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vết</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thương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do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bỏng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rắn</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cắn</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để</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cầm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máu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trị</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các</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chứng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ngoài</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da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như</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ngứa</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ngáy</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gàu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lở</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loét</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mụn</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trứng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cá</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rận</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rệp</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đau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nhức</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nứt</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nẻ</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viêm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lợi</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b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Trồng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và</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khai</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thác</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Tràm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p>
          <a:p>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Các</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loại</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giống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Chenotyp</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a:t>
            </a:r>
            <a:b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vi-VN" sz="2000" b="1"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Sinh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trưởng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phát</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triển</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 </a:t>
            </a:r>
            <a:b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Năng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suất</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Lá</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tinh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dầu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b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Hàm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lượng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tinh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dầu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b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Hàm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lượng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thành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phần</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chính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trong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tinh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dầu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 </a:t>
            </a:r>
            <a:b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Giá</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trị</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các</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sản</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phẩm</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thu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được</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từ</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trồng</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Tràm</a:t>
            </a:r>
            <a:r>
              <a:rPr lang="en-US" sz="2000" b="1"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nhu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cầu</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a:t>
            </a:r>
            <a:b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Nhận</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xét</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đánh</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giá</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đề</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000" dirty="0" err="1">
                <a:solidFill>
                  <a:srgbClr val="FFFF00"/>
                </a:solidFill>
                <a:latin typeface="Arial" panose="020B0604020202020204" pitchFamily="34" charset="0"/>
                <a:ea typeface="Calibri" panose="020F0502020204030204" pitchFamily="34" charset="0"/>
                <a:cs typeface="Arial" panose="020B0604020202020204" pitchFamily="34" charset="0"/>
              </a:rPr>
              <a:t>nghị</a:t>
            </a:r>
            <a:r>
              <a:rPr lang="en-US" sz="2000" dirty="0">
                <a:solidFill>
                  <a:srgbClr val="FFFF00"/>
                </a:solidFill>
                <a:latin typeface="Arial" panose="020B0604020202020204" pitchFamily="34" charset="0"/>
                <a:ea typeface="Calibri" panose="020F0502020204030204" pitchFamily="34" charset="0"/>
                <a:cs typeface="Arial" panose="020B0604020202020204" pitchFamily="34" charset="0"/>
              </a:rPr>
              <a:t>.</a:t>
            </a:r>
            <a:endParaRPr lang="en-US" sz="20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8810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 name="Rectangle 1"/>
          <p:cNvSpPr/>
          <p:nvPr/>
        </p:nvSpPr>
        <p:spPr>
          <a:xfrm>
            <a:off x="464234" y="387603"/>
            <a:ext cx="11310424" cy="6147580"/>
          </a:xfrm>
          <a:prstGeom prst="rect">
            <a:avLst/>
          </a:prstGeom>
        </p:spPr>
        <p:txBody>
          <a:bodyPr wrap="square">
            <a:spAutoFit/>
          </a:bodyPr>
          <a:lstStyle/>
          <a:p>
            <a:pPr>
              <a:lnSpc>
                <a:spcPct val="107000"/>
              </a:lnSpc>
              <a:spcAft>
                <a:spcPts val="800"/>
              </a:spcAft>
            </a:pP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ĐẠI BI</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Tên</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khoa</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học</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i="1" dirty="0" err="1">
                <a:solidFill>
                  <a:srgbClr val="FFFF00"/>
                </a:solidFill>
                <a:latin typeface="Arial" panose="020B0604020202020204" pitchFamily="34" charset="0"/>
                <a:ea typeface="Calibri" panose="020F0502020204030204" pitchFamily="34" charset="0"/>
                <a:cs typeface="Arial" panose="020B0604020202020204" pitchFamily="34" charset="0"/>
              </a:rPr>
              <a:t>Blumea</a:t>
            </a:r>
            <a:r>
              <a:rPr lang="en-US" sz="2400" i="1"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i="1" dirty="0" err="1">
                <a:solidFill>
                  <a:srgbClr val="FFFF00"/>
                </a:solidFill>
                <a:latin typeface="Arial" panose="020B0604020202020204" pitchFamily="34" charset="0"/>
                <a:ea typeface="Calibri" panose="020F0502020204030204" pitchFamily="34" charset="0"/>
                <a:cs typeface="Arial" panose="020B0604020202020204" pitchFamily="34" charset="0"/>
              </a:rPr>
              <a:t>balsamifera</a:t>
            </a:r>
            <a:r>
              <a:rPr lang="en-US" sz="2400" i="1"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Họ</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Cúc</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Compositae</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Bộ</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phận</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dùng</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Lá</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Tinh</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dầu</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Mai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hoa</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băng</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phiến</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Thành</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phần</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hóa</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học</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Tinh</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smtClean="0">
                <a:solidFill>
                  <a:srgbClr val="FFFF00"/>
                </a:solidFill>
                <a:latin typeface="Arial" panose="020B0604020202020204" pitchFamily="34" charset="0"/>
                <a:ea typeface="Times New Roman" panose="02020603050405020304" pitchFamily="18" charset="0"/>
                <a:cs typeface="Arial" panose="020B0604020202020204" pitchFamily="34" charset="0"/>
              </a:rPr>
              <a:t>dầu</a:t>
            </a:r>
            <a:r>
              <a:rPr lang="en-US" sz="2400" dirty="0" smtClean="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smtClean="0">
                <a:solidFill>
                  <a:srgbClr val="FFFF00"/>
                </a:solidFill>
                <a:latin typeface="Arial" panose="020B0604020202020204" pitchFamily="34" charset="0"/>
                <a:ea typeface="Times New Roman" panose="02020603050405020304" pitchFamily="18" charset="0"/>
                <a:cs typeface="Arial" panose="020B0604020202020204" pitchFamily="34" charset="0"/>
              </a:rPr>
              <a:t>Borneol</a:t>
            </a:r>
            <a:r>
              <a:rPr lang="en-US" sz="2400" dirty="0" smtClean="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camphor...</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400" dirty="0" err="1" smtClean="0">
                <a:solidFill>
                  <a:srgbClr val="FFFF00"/>
                </a:solidFill>
                <a:latin typeface="Arial" panose="020B0604020202020204" pitchFamily="34" charset="0"/>
                <a:ea typeface="Calibri" panose="020F0502020204030204" pitchFamily="34" charset="0"/>
                <a:cs typeface="Arial" panose="020B0604020202020204" pitchFamily="34" charset="0"/>
              </a:rPr>
              <a:t>Công</a:t>
            </a:r>
            <a:r>
              <a:rPr lang="en-US" sz="2400" dirty="0" smtClean="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dụng</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400" dirty="0" smtClean="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smtClean="0">
                <a:solidFill>
                  <a:srgbClr val="FFFF00"/>
                </a:solidFill>
                <a:latin typeface="Arial" panose="020B0604020202020204" pitchFamily="34" charset="0"/>
                <a:ea typeface="Times New Roman" panose="02020603050405020304" pitchFamily="18" charset="0"/>
                <a:cs typeface="Arial" panose="020B0604020202020204" pitchFamily="34" charset="0"/>
              </a:rPr>
              <a:t>Lá</a:t>
            </a:r>
            <a:r>
              <a:rPr lang="en-US" sz="2400" dirty="0" smtClean="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Đại</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bi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làm</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thuốc</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chữa</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cảm</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sốt</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cảm</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cúm</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làm</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ra</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mồ</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hôi</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chữa</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ho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trừ</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đờm</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đầy</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bụng</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không</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tiêu</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đau</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bụng</a:t>
            </a:r>
            <a:r>
              <a:rPr lang="vi-VN"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a:t>
            </a:r>
            <a:endParaRPr lang="en-US" sz="2400" dirty="0">
              <a:solidFill>
                <a:srgbClr val="FFFF00"/>
              </a:solidFill>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n-US" sz="2400" dirty="0" smtClean="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smtClean="0">
                <a:solidFill>
                  <a:srgbClr val="FFFF00"/>
                </a:solidFill>
                <a:latin typeface="Arial" panose="020B0604020202020204" pitchFamily="34" charset="0"/>
                <a:ea typeface="Times New Roman" panose="02020603050405020304" pitchFamily="18" charset="0"/>
                <a:cs typeface="Arial" panose="020B0604020202020204" pitchFamily="34" charset="0"/>
              </a:rPr>
              <a:t>Tác</a:t>
            </a:r>
            <a:r>
              <a:rPr lang="en-US" sz="2400" dirty="0" smtClean="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dụng</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sử</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dụng</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 </a:t>
            </a:r>
            <a:r>
              <a:rPr lang="en-US" sz="2400" dirty="0" err="1">
                <a:solidFill>
                  <a:srgbClr val="FFFF00"/>
                </a:solidFill>
                <a:latin typeface="Arial" panose="020B0604020202020204" pitchFamily="34" charset="0"/>
                <a:ea typeface="Times New Roman" panose="02020603050405020304" pitchFamily="18" charset="0"/>
                <a:cs typeface="Arial" panose="020B0604020202020204" pitchFamily="34" charset="0"/>
              </a:rPr>
              <a:t>Borneol</a:t>
            </a:r>
            <a:r>
              <a:rPr lang="en-US" sz="2400" dirty="0">
                <a:solidFill>
                  <a:srgbClr val="FFFF00"/>
                </a:solidFill>
                <a:latin typeface="Arial" panose="020B0604020202020204" pitchFamily="34" charset="0"/>
                <a:ea typeface="Times New Roman" panose="02020603050405020304" pitchFamily="18" charset="0"/>
                <a:cs typeface="Arial" panose="020B0604020202020204" pitchFamily="34" charset="0"/>
              </a:rPr>
              <a:t>...</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Điều</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kiên</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sinh</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trưởng</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phát</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triển</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và</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khai</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thác</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vi-VN" sz="2400" b="1"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Sinh</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trưởng</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phát</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triển</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 </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Tiềm</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năng</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cung</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smtClean="0">
                <a:solidFill>
                  <a:srgbClr val="FFFF00"/>
                </a:solidFill>
                <a:latin typeface="Arial" panose="020B0604020202020204" pitchFamily="34" charset="0"/>
                <a:ea typeface="Calibri" panose="020F0502020204030204" pitchFamily="34" charset="0"/>
                <a:cs typeface="Arial" panose="020B0604020202020204" pitchFamily="34" charset="0"/>
              </a:rPr>
              <a:t>cấp</a:t>
            </a:r>
            <a:r>
              <a:rPr lang="en-US" sz="2400" dirty="0" smtClean="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smtClean="0">
                <a:solidFill>
                  <a:srgbClr val="FFFF00"/>
                </a:solidFill>
                <a:latin typeface="Arial" panose="020B0604020202020204" pitchFamily="34" charset="0"/>
                <a:ea typeface="Calibri" panose="020F0502020204030204" pitchFamily="34" charset="0"/>
                <a:cs typeface="Arial" panose="020B0604020202020204" pitchFamily="34" charset="0"/>
              </a:rPr>
              <a:t>nguyên</a:t>
            </a:r>
            <a:r>
              <a:rPr lang="en-US" sz="2400" dirty="0" smtClean="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liệu</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lá</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Phương</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pháp</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xử</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lý</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thu</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Borneol</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từ</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lá</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Đại</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bi … </a:t>
            </a:r>
          </a:p>
          <a:p>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Hàm</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lượng</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Borneol</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Giá</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trị</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sản</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phẩm</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thu</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được</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từ</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khai</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thác</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Đại</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bi</a:t>
            </a:r>
            <a:b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b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Nhận</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xét</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đánh</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giá</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đề</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nghị</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vi-VN" sz="2400" dirty="0">
                <a:solidFill>
                  <a:srgbClr val="FFFF00"/>
                </a:solidFill>
                <a:latin typeface="Arial" panose="020B0604020202020204" pitchFamily="34" charset="0"/>
                <a:ea typeface="Calibri" panose="020F0502020204030204" pitchFamily="34" charset="0"/>
                <a:cs typeface="Arial" panose="020B0604020202020204" pitchFamily="34" charset="0"/>
              </a:rPr>
              <a:t>Đánh</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 </a:t>
            </a:r>
            <a:r>
              <a:rPr lang="en-US" sz="2400" dirty="0" err="1">
                <a:solidFill>
                  <a:srgbClr val="FFFF00"/>
                </a:solidFill>
                <a:latin typeface="Arial" panose="020B0604020202020204" pitchFamily="34" charset="0"/>
                <a:ea typeface="Calibri" panose="020F0502020204030204" pitchFamily="34" charset="0"/>
                <a:cs typeface="Arial" panose="020B0604020202020204" pitchFamily="34" charset="0"/>
              </a:rPr>
              <a:t>giá</a:t>
            </a:r>
            <a:r>
              <a:rPr lang="en-US" sz="2400" dirty="0">
                <a:solidFill>
                  <a:srgbClr val="FFFF00"/>
                </a:solidFill>
                <a:latin typeface="Arial" panose="020B0604020202020204" pitchFamily="34" charset="0"/>
                <a:ea typeface="Calibri" panose="020F0502020204030204" pitchFamily="34" charset="0"/>
                <a:cs typeface="Arial" panose="020B0604020202020204" pitchFamily="34" charset="0"/>
              </a:rPr>
              <a:t>,</a:t>
            </a:r>
            <a:endParaRPr lang="en-US" sz="24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27278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703385" y="6315224"/>
            <a:ext cx="10691446" cy="1470025"/>
          </a:xfrm>
        </p:spPr>
        <p:txBody>
          <a:bodyPr>
            <a:normAutofit fontScale="90000"/>
          </a:bodyPr>
          <a:lstStyle/>
          <a:p>
            <a:pPr algn="l"/>
            <a:r>
              <a:rPr lang="en-US" sz="2200" dirty="0">
                <a:solidFill>
                  <a:srgbClr val="FFFF00"/>
                </a:solidFill>
              </a:rPr>
              <a:t/>
            </a:r>
            <a:br>
              <a:rPr lang="en-US" sz="2200" dirty="0">
                <a:solidFill>
                  <a:srgbClr val="FFFF00"/>
                </a:solidFill>
              </a:rPr>
            </a:br>
            <a:r>
              <a:rPr lang="en-US" sz="2200" dirty="0" smtClean="0">
                <a:solidFill>
                  <a:srgbClr val="FFFF00"/>
                </a:solidFill>
              </a:rPr>
              <a:t/>
            </a:r>
            <a:br>
              <a:rPr lang="en-US" sz="2200" dirty="0" smtClean="0">
                <a:solidFill>
                  <a:srgbClr val="FFFF00"/>
                </a:solidFill>
              </a:rPr>
            </a:br>
            <a:r>
              <a:rPr lang="en-US" sz="2200" dirty="0">
                <a:solidFill>
                  <a:srgbClr val="FFFF00"/>
                </a:solidFill>
              </a:rPr>
              <a:t/>
            </a:r>
            <a:br>
              <a:rPr lang="en-US" sz="2200" dirty="0">
                <a:solidFill>
                  <a:srgbClr val="FFFF00"/>
                </a:solidFill>
              </a:rPr>
            </a:br>
            <a:r>
              <a:rPr lang="en-US" sz="2200" dirty="0" smtClean="0">
                <a:solidFill>
                  <a:srgbClr val="FFFF00"/>
                </a:solidFill>
              </a:rPr>
              <a:t/>
            </a:r>
            <a:br>
              <a:rPr lang="en-US" sz="2200" dirty="0" smtClean="0">
                <a:solidFill>
                  <a:srgbClr val="FFFF00"/>
                </a:solidFill>
              </a:rPr>
            </a:br>
            <a:r>
              <a:rPr lang="en-US" sz="2200" dirty="0">
                <a:solidFill>
                  <a:srgbClr val="FFFF00"/>
                </a:solidFill>
              </a:rPr>
              <a:t/>
            </a:r>
            <a:br>
              <a:rPr lang="en-US" sz="2200" dirty="0">
                <a:solidFill>
                  <a:srgbClr val="FFFF00"/>
                </a:solidFill>
              </a:rPr>
            </a:br>
            <a:r>
              <a:rPr lang="en-US" sz="2200" dirty="0" smtClean="0">
                <a:solidFill>
                  <a:srgbClr val="FFFF00"/>
                </a:solidFill>
              </a:rPr>
              <a:t/>
            </a:r>
            <a:br>
              <a:rPr lang="en-US" sz="2200" dirty="0" smtClean="0">
                <a:solidFill>
                  <a:srgbClr val="FFFF00"/>
                </a:solidFill>
              </a:rPr>
            </a:br>
            <a:r>
              <a:rPr lang="en-US" sz="2200" dirty="0">
                <a:solidFill>
                  <a:srgbClr val="FFFF00"/>
                </a:solidFill>
              </a:rPr>
              <a:t/>
            </a:r>
            <a:br>
              <a:rPr lang="en-US" sz="2200" dirty="0">
                <a:solidFill>
                  <a:srgbClr val="FFFF00"/>
                </a:solidFill>
              </a:rPr>
            </a:br>
            <a:r>
              <a:rPr lang="en-US" sz="2700" b="1" dirty="0" smtClean="0">
                <a:solidFill>
                  <a:srgbClr val="FFFF00"/>
                </a:solidFill>
                <a:latin typeface="Arial" panose="020B0604020202020204" pitchFamily="34" charset="0"/>
                <a:cs typeface="Arial" panose="020B0604020202020204" pitchFamily="34" charset="0"/>
              </a:rPr>
              <a:t>BẠC </a:t>
            </a:r>
            <a:r>
              <a:rPr lang="en-US" sz="2700" b="1" dirty="0">
                <a:solidFill>
                  <a:srgbClr val="FFFF00"/>
                </a:solidFill>
                <a:latin typeface="Arial" panose="020B0604020202020204" pitchFamily="34" charset="0"/>
                <a:cs typeface="Arial" panose="020B0604020202020204" pitchFamily="34" charset="0"/>
              </a:rPr>
              <a:t>HÀ</a:t>
            </a:r>
            <a:r>
              <a:rPr lang="en-US" sz="2700" dirty="0">
                <a:solidFill>
                  <a:srgbClr val="FFFF00"/>
                </a:solidFill>
                <a:latin typeface="Arial" panose="020B0604020202020204" pitchFamily="34" charset="0"/>
                <a:cs typeface="Arial" panose="020B0604020202020204" pitchFamily="34" charset="0"/>
              </a:rPr>
              <a:t/>
            </a:r>
            <a:br>
              <a:rPr lang="en-US" sz="2700" dirty="0">
                <a:solidFill>
                  <a:srgbClr val="FFFF00"/>
                </a:solidFill>
                <a:latin typeface="Arial" panose="020B0604020202020204" pitchFamily="34" charset="0"/>
                <a:cs typeface="Arial" panose="020B0604020202020204" pitchFamily="34" charset="0"/>
              </a:rPr>
            </a:br>
            <a:r>
              <a:rPr lang="vi-VN" sz="2700" i="1" dirty="0">
                <a:solidFill>
                  <a:srgbClr val="FFFF00"/>
                </a:solidFill>
                <a:latin typeface="Arial" panose="020B0604020202020204" pitchFamily="34" charset="0"/>
                <a:cs typeface="Arial" panose="020B0604020202020204" pitchFamily="34" charset="0"/>
              </a:rPr>
              <a:t>Mentha piperita</a:t>
            </a:r>
            <a:r>
              <a:rPr lang="vi-VN" sz="2700" dirty="0">
                <a:solidFill>
                  <a:srgbClr val="FFFF00"/>
                </a:solidFill>
                <a:latin typeface="Arial" panose="020B0604020202020204" pitchFamily="34" charset="0"/>
                <a:cs typeface="Arial" panose="020B0604020202020204" pitchFamily="34" charset="0"/>
              </a:rPr>
              <a:t> L.</a:t>
            </a:r>
            <a:r>
              <a:rPr lang="en-US" sz="2700" dirty="0">
                <a:solidFill>
                  <a:srgbClr val="FFFF00"/>
                </a:solidFill>
                <a:latin typeface="Arial" panose="020B0604020202020204" pitchFamily="34" charset="0"/>
                <a:cs typeface="Arial" panose="020B0604020202020204" pitchFamily="34" charset="0"/>
              </a:rPr>
              <a:t>, </a:t>
            </a:r>
            <a:r>
              <a:rPr lang="vi-VN" sz="2700" i="1" dirty="0">
                <a:solidFill>
                  <a:srgbClr val="FFFF00"/>
                </a:solidFill>
                <a:latin typeface="Arial" panose="020B0604020202020204" pitchFamily="34" charset="0"/>
                <a:cs typeface="Arial" panose="020B0604020202020204" pitchFamily="34" charset="0"/>
              </a:rPr>
              <a:t>Mentha arvensis</a:t>
            </a:r>
            <a:r>
              <a:rPr lang="vi-VN" sz="2700" dirty="0">
                <a:solidFill>
                  <a:srgbClr val="FFFF00"/>
                </a:solidFill>
                <a:latin typeface="Arial" panose="020B0604020202020204" pitchFamily="34" charset="0"/>
                <a:cs typeface="Arial" panose="020B0604020202020204" pitchFamily="34" charset="0"/>
              </a:rPr>
              <a:t> L. họ</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Bạc</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hà</a:t>
            </a:r>
            <a:r>
              <a:rPr lang="en-US" sz="2700" dirty="0">
                <a:solidFill>
                  <a:srgbClr val="FFFF00"/>
                </a:solidFill>
                <a:latin typeface="Arial" panose="020B0604020202020204" pitchFamily="34" charset="0"/>
                <a:cs typeface="Arial" panose="020B0604020202020204" pitchFamily="34" charset="0"/>
              </a:rPr>
              <a:t> </a:t>
            </a:r>
            <a:r>
              <a:rPr lang="en-US" sz="2700" dirty="0" smtClean="0">
                <a:solidFill>
                  <a:srgbClr val="FFFF00"/>
                </a:solidFill>
                <a:latin typeface="Arial" panose="020B0604020202020204" pitchFamily="34" charset="0"/>
                <a:cs typeface="Arial" panose="020B0604020202020204" pitchFamily="34" charset="0"/>
              </a:rPr>
              <a:t>(</a:t>
            </a:r>
            <a:r>
              <a:rPr lang="en-US" sz="2700" dirty="0" err="1" smtClean="0">
                <a:solidFill>
                  <a:srgbClr val="FFFF00"/>
                </a:solidFill>
                <a:latin typeface="Arial" panose="020B0604020202020204" pitchFamily="34" charset="0"/>
                <a:cs typeface="Arial" panose="020B0604020202020204" pitchFamily="34" charset="0"/>
              </a:rPr>
              <a:t>Lamiaceae</a:t>
            </a:r>
            <a:r>
              <a:rPr lang="en-US" sz="2700" dirty="0" smtClean="0">
                <a:solidFill>
                  <a:srgbClr val="FFFF00"/>
                </a:solidFill>
                <a:latin typeface="Arial" panose="020B0604020202020204" pitchFamily="34" charset="0"/>
                <a:cs typeface="Arial" panose="020B0604020202020204" pitchFamily="34" charset="0"/>
              </a:rPr>
              <a:t>). </a:t>
            </a:r>
            <a:r>
              <a:rPr lang="en-US" sz="2700" dirty="0">
                <a:solidFill>
                  <a:srgbClr val="FFFF00"/>
                </a:solidFill>
                <a:latin typeface="Arial" panose="020B0604020202020204" pitchFamily="34" charset="0"/>
                <a:cs typeface="Arial" panose="020B0604020202020204" pitchFamily="34" charset="0"/>
              </a:rPr>
              <a:t/>
            </a:r>
            <a:br>
              <a:rPr lang="en-US" sz="2700" dirty="0">
                <a:solidFill>
                  <a:srgbClr val="FFFF00"/>
                </a:solidFill>
                <a:latin typeface="Arial" panose="020B0604020202020204" pitchFamily="34" charset="0"/>
                <a:cs typeface="Arial" panose="020B0604020202020204" pitchFamily="34" charset="0"/>
              </a:rPr>
            </a:br>
            <a:r>
              <a:rPr lang="vi-VN" sz="2700" dirty="0">
                <a:solidFill>
                  <a:srgbClr val="FFFF00"/>
                </a:solidFill>
                <a:latin typeface="Arial" panose="020B0604020202020204" pitchFamily="34" charset="0"/>
                <a:cs typeface="Arial" panose="020B0604020202020204" pitchFamily="34" charset="0"/>
              </a:rPr>
              <a:t>Thành phần hóa học: Toàn cây chứa tinh dầu trong có L-menthol 65 – 85%, menthyl acetat, L-menthon, L- a-pinen, L- limonen. </a:t>
            </a:r>
            <a:r>
              <a:rPr lang="en-US" sz="2700" dirty="0">
                <a:solidFill>
                  <a:srgbClr val="FFFF00"/>
                </a:solidFill>
                <a:latin typeface="Arial" panose="020B0604020202020204" pitchFamily="34" charset="0"/>
                <a:cs typeface="Arial" panose="020B0604020202020204" pitchFamily="34" charset="0"/>
              </a:rPr>
              <a:t/>
            </a:r>
            <a:br>
              <a:rPr lang="en-US" sz="2700" dirty="0">
                <a:solidFill>
                  <a:srgbClr val="FFFF00"/>
                </a:solidFill>
                <a:latin typeface="Arial" panose="020B0604020202020204" pitchFamily="34" charset="0"/>
                <a:cs typeface="Arial" panose="020B0604020202020204" pitchFamily="34" charset="0"/>
              </a:rPr>
            </a:br>
            <a:r>
              <a:rPr lang="en-US" sz="2700" dirty="0" err="1">
                <a:solidFill>
                  <a:srgbClr val="FFFF00"/>
                </a:solidFill>
                <a:latin typeface="Arial" panose="020B0604020202020204" pitchFamily="34" charset="0"/>
                <a:cs typeface="Arial" panose="020B0604020202020204" pitchFamily="34" charset="0"/>
              </a:rPr>
              <a:t>Bạc</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hà</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sinh</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sản</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vô</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tính</a:t>
            </a:r>
            <a:r>
              <a:rPr lang="en-US" sz="2700" dirty="0">
                <a:solidFill>
                  <a:srgbClr val="FFFF00"/>
                </a:solidFill>
                <a:latin typeface="Arial" panose="020B0604020202020204" pitchFamily="34" charset="0"/>
                <a:cs typeface="Arial" panose="020B0604020202020204" pitchFamily="34" charset="0"/>
              </a:rPr>
              <a:t>, (</a:t>
            </a:r>
            <a:r>
              <a:rPr lang="vi-VN" sz="2700" dirty="0">
                <a:solidFill>
                  <a:srgbClr val="FFFF00"/>
                </a:solidFill>
                <a:latin typeface="Arial" panose="020B0604020202020204" pitchFamily="34" charset="0"/>
                <a:cs typeface="Arial" panose="020B0604020202020204" pitchFamily="34" charset="0"/>
              </a:rPr>
              <a:t>không sinh sản bằng hạt</a:t>
            </a:r>
            <a:r>
              <a:rPr lang="en-US" sz="2700" dirty="0">
                <a:solidFill>
                  <a:srgbClr val="FFFF00"/>
                </a:solidFill>
                <a:latin typeface="Arial" panose="020B0604020202020204" pitchFamily="34" charset="0"/>
                <a:cs typeface="Arial" panose="020B0604020202020204" pitchFamily="34" charset="0"/>
              </a:rPr>
              <a:t>)</a:t>
            </a:r>
            <a:r>
              <a:rPr lang="vi-VN" sz="2700" dirty="0">
                <a:solidFill>
                  <a:srgbClr val="FFFF00"/>
                </a:solidFill>
                <a:latin typeface="Arial" panose="020B0604020202020204" pitchFamily="34" charset="0"/>
                <a:cs typeface="Arial" panose="020B0604020202020204" pitchFamily="34" charset="0"/>
              </a:rPr>
              <a:t>.</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Nhiều</a:t>
            </a:r>
            <a:r>
              <a:rPr lang="en-US" sz="2700" dirty="0">
                <a:solidFill>
                  <a:srgbClr val="FFFF00"/>
                </a:solidFill>
                <a:latin typeface="Arial" panose="020B0604020202020204" pitchFamily="34" charset="0"/>
                <a:cs typeface="Arial" panose="020B0604020202020204" pitchFamily="34" charset="0"/>
              </a:rPr>
              <a:t> l</a:t>
            </a:r>
            <a:r>
              <a:rPr lang="vi-VN" sz="2700" dirty="0">
                <a:solidFill>
                  <a:srgbClr val="FFFF00"/>
                </a:solidFill>
                <a:latin typeface="Arial" panose="020B0604020202020204" pitchFamily="34" charset="0"/>
                <a:cs typeface="Arial" panose="020B0604020202020204" pitchFamily="34" charset="0"/>
              </a:rPr>
              <a:t>oài </a:t>
            </a:r>
            <a:r>
              <a:rPr lang="en-US" sz="2700" dirty="0" err="1">
                <a:solidFill>
                  <a:srgbClr val="FFFF00"/>
                </a:solidFill>
                <a:latin typeface="Arial" panose="020B0604020202020204" pitchFamily="34" charset="0"/>
                <a:cs typeface="Arial" panose="020B0604020202020204" pitchFamily="34" charset="0"/>
              </a:rPr>
              <a:t>chất</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lượng</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cao</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đã</a:t>
            </a:r>
            <a:r>
              <a:rPr lang="en-US" sz="2700" dirty="0">
                <a:solidFill>
                  <a:srgbClr val="FFFF00"/>
                </a:solidFill>
                <a:latin typeface="Arial" panose="020B0604020202020204" pitchFamily="34" charset="0"/>
                <a:cs typeface="Arial" panose="020B0604020202020204" pitchFamily="34" charset="0"/>
              </a:rPr>
              <a:t> </a:t>
            </a:r>
            <a:r>
              <a:rPr lang="vi-VN" sz="2700" dirty="0">
                <a:solidFill>
                  <a:srgbClr val="FFFF00"/>
                </a:solidFill>
                <a:latin typeface="Arial" panose="020B0604020202020204" pitchFamily="34" charset="0"/>
                <a:cs typeface="Arial" panose="020B0604020202020204" pitchFamily="34" charset="0"/>
              </a:rPr>
              <a:t>được nhập trồng. </a:t>
            </a:r>
            <a:r>
              <a:rPr lang="en-US" sz="2700" dirty="0" smtClean="0">
                <a:solidFill>
                  <a:srgbClr val="FFFF00"/>
                </a:solidFill>
                <a:latin typeface="Arial" panose="020B0604020202020204" pitchFamily="34" charset="0"/>
                <a:cs typeface="Arial" panose="020B0604020202020204" pitchFamily="34" charset="0"/>
              </a:rPr>
              <a:t/>
            </a:r>
            <a:br>
              <a:rPr lang="en-US" sz="2700" dirty="0" smtClean="0">
                <a:solidFill>
                  <a:srgbClr val="FFFF00"/>
                </a:solidFill>
                <a:latin typeface="Arial" panose="020B0604020202020204" pitchFamily="34" charset="0"/>
                <a:cs typeface="Arial" panose="020B0604020202020204" pitchFamily="34" charset="0"/>
              </a:rPr>
            </a:br>
            <a:r>
              <a:rPr lang="vi-VN" sz="2700" dirty="0">
                <a:solidFill>
                  <a:srgbClr val="FFFF00"/>
                </a:solidFill>
                <a:latin typeface="Arial" panose="020B0604020202020204" pitchFamily="34" charset="0"/>
                <a:cs typeface="Arial" panose="020B0604020202020204" pitchFamily="34" charset="0"/>
              </a:rPr>
              <a:t>Công dụng: Bạc hà chứa nhiều</a:t>
            </a:r>
            <a:r>
              <a:rPr lang="en-US" sz="2700" dirty="0">
                <a:solidFill>
                  <a:srgbClr val="FFFF00"/>
                </a:solidFill>
                <a:latin typeface="Arial" panose="020B0604020202020204" pitchFamily="34" charset="0"/>
                <a:cs typeface="Arial" panose="020B0604020202020204" pitchFamily="34" charset="0"/>
              </a:rPr>
              <a:t> menthol</a:t>
            </a:r>
            <a:r>
              <a:rPr lang="vi-VN" sz="2700" dirty="0">
                <a:solidFill>
                  <a:srgbClr val="FFFF00"/>
                </a:solidFill>
                <a:latin typeface="Arial" panose="020B0604020202020204" pitchFamily="34" charset="0"/>
                <a:cs typeface="Arial" panose="020B0604020202020204" pitchFamily="34" charset="0"/>
              </a:rPr>
              <a:t> và thường được làm chất tạo gia vị trong</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trà</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Bạc</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hà</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kem,kẹo</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cao</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su</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kem</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đánh</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răng</a:t>
            </a:r>
            <a:r>
              <a:rPr lang="vi-VN" sz="2700" dirty="0">
                <a:solidFill>
                  <a:srgbClr val="FFFF00"/>
                </a:solidFill>
                <a:latin typeface="Arial" panose="020B0604020202020204" pitchFamily="34" charset="0"/>
                <a:cs typeface="Arial" panose="020B0604020202020204" pitchFamily="34" charset="0"/>
              </a:rPr>
              <a:t>. Dầu bạc hà cũng được trộn vào xà phòng tắm, dầu gội đầu. Tinh dầu bạc hà được dùng chữa chứng đau nửa đầu, điều trị sốt, và các bệnh về da</a:t>
            </a:r>
            <a:r>
              <a:rPr lang="en-US" sz="2700" dirty="0">
                <a:solidFill>
                  <a:srgbClr val="FFFF00"/>
                </a:solidFill>
                <a:latin typeface="Arial" panose="020B0604020202020204" pitchFamily="34" charset="0"/>
                <a:cs typeface="Arial" panose="020B0604020202020204" pitchFamily="34" charset="0"/>
              </a:rPr>
              <a:t/>
            </a:r>
            <a:br>
              <a:rPr lang="en-US" sz="2700" dirty="0">
                <a:solidFill>
                  <a:srgbClr val="FFFF00"/>
                </a:solidFill>
                <a:latin typeface="Arial" panose="020B0604020202020204" pitchFamily="34" charset="0"/>
                <a:cs typeface="Arial" panose="020B0604020202020204" pitchFamily="34" charset="0"/>
              </a:rPr>
            </a:br>
            <a:r>
              <a:rPr lang="en-US" sz="2700" dirty="0" err="1">
                <a:solidFill>
                  <a:srgbClr val="FFFF00"/>
                </a:solidFill>
                <a:latin typeface="Arial" panose="020B0604020202020204" pitchFamily="34" charset="0"/>
                <a:cs typeface="Arial" panose="020B0604020202020204" pitchFamily="34" charset="0"/>
              </a:rPr>
              <a:t>Trồng</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Bạc</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hà</a:t>
            </a:r>
            <a:r>
              <a:rPr lang="en-US" sz="2700" dirty="0">
                <a:solidFill>
                  <a:srgbClr val="FFFF00"/>
                </a:solidFill>
                <a:latin typeface="Arial" panose="020B0604020202020204" pitchFamily="34" charset="0"/>
                <a:cs typeface="Arial" panose="020B0604020202020204" pitchFamily="34" charset="0"/>
              </a:rPr>
              <a:t> </a:t>
            </a:r>
            <a:r>
              <a:rPr lang="en-US" sz="2700" dirty="0" smtClean="0">
                <a:solidFill>
                  <a:srgbClr val="FFFF00"/>
                </a:solidFill>
                <a:latin typeface="Arial" panose="020B0604020202020204" pitchFamily="34" charset="0"/>
                <a:cs typeface="Arial" panose="020B0604020202020204" pitchFamily="34" charset="0"/>
              </a:rPr>
              <a:t/>
            </a:r>
            <a:br>
              <a:rPr lang="en-US" sz="2700" dirty="0" smtClean="0">
                <a:solidFill>
                  <a:srgbClr val="FFFF00"/>
                </a:solidFill>
                <a:latin typeface="Arial" panose="020B0604020202020204" pitchFamily="34" charset="0"/>
                <a:cs typeface="Arial" panose="020B0604020202020204" pitchFamily="34" charset="0"/>
              </a:rPr>
            </a:br>
            <a:r>
              <a:rPr lang="vi-VN" sz="2700" b="1" dirty="0" smtClean="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Sinh</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trưởng</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phát</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triển</a:t>
            </a:r>
            <a:r>
              <a:rPr lang="en-US" sz="2700" dirty="0">
                <a:solidFill>
                  <a:srgbClr val="FFFF00"/>
                </a:solidFill>
                <a:latin typeface="Arial" panose="020B0604020202020204" pitchFamily="34" charset="0"/>
                <a:cs typeface="Arial" panose="020B0604020202020204" pitchFamily="34" charset="0"/>
              </a:rPr>
              <a:t> … </a:t>
            </a:r>
            <a:br>
              <a:rPr lang="en-US" sz="2700" dirty="0">
                <a:solidFill>
                  <a:srgbClr val="FFFF00"/>
                </a:solidFill>
                <a:latin typeface="Arial" panose="020B0604020202020204" pitchFamily="34" charset="0"/>
                <a:cs typeface="Arial" panose="020B0604020202020204" pitchFamily="34" charset="0"/>
              </a:rPr>
            </a:b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Năng</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suất</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cây</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tươi</a:t>
            </a:r>
            <a:r>
              <a:rPr lang="en-US" sz="2700" dirty="0">
                <a:solidFill>
                  <a:srgbClr val="FFFF00"/>
                </a:solidFill>
                <a:latin typeface="Arial" panose="020B0604020202020204" pitchFamily="34" charset="0"/>
                <a:cs typeface="Arial" panose="020B0604020202020204" pitchFamily="34" charset="0"/>
              </a:rPr>
              <a:t> …</a:t>
            </a:r>
            <a:br>
              <a:rPr lang="en-US" sz="2700" dirty="0">
                <a:solidFill>
                  <a:srgbClr val="FFFF00"/>
                </a:solidFill>
                <a:latin typeface="Arial" panose="020B0604020202020204" pitchFamily="34" charset="0"/>
                <a:cs typeface="Arial" panose="020B0604020202020204" pitchFamily="34" charset="0"/>
              </a:rPr>
            </a:b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Hàm</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lượng</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tinh</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dầu</a:t>
            </a:r>
            <a:r>
              <a:rPr lang="en-US" sz="2700" dirty="0">
                <a:solidFill>
                  <a:srgbClr val="FFFF00"/>
                </a:solidFill>
                <a:latin typeface="Arial" panose="020B0604020202020204" pitchFamily="34" charset="0"/>
                <a:cs typeface="Arial" panose="020B0604020202020204" pitchFamily="34" charset="0"/>
              </a:rPr>
              <a:t> </a:t>
            </a:r>
            <a:r>
              <a:rPr lang="en-US" sz="2700" dirty="0" smtClean="0">
                <a:solidFill>
                  <a:srgbClr val="FFFF00"/>
                </a:solidFill>
                <a:latin typeface="Arial" panose="020B0604020202020204" pitchFamily="34" charset="0"/>
                <a:cs typeface="Arial" panose="020B0604020202020204" pitchFamily="34" charset="0"/>
              </a:rPr>
              <a:t>…</a:t>
            </a:r>
            <a:br>
              <a:rPr lang="en-US" sz="2700" dirty="0" smtClean="0">
                <a:solidFill>
                  <a:srgbClr val="FFFF00"/>
                </a:solidFill>
                <a:latin typeface="Arial" panose="020B0604020202020204" pitchFamily="34" charset="0"/>
                <a:cs typeface="Arial" panose="020B0604020202020204" pitchFamily="34" charset="0"/>
              </a:rPr>
            </a:br>
            <a:r>
              <a:rPr lang="en-US" sz="2700" dirty="0" smtClean="0">
                <a:solidFill>
                  <a:srgbClr val="FFFF00"/>
                </a:solidFill>
                <a:latin typeface="Arial" panose="020B0604020202020204" pitchFamily="34" charset="0"/>
                <a:cs typeface="Arial" panose="020B0604020202020204" pitchFamily="34" charset="0"/>
              </a:rPr>
              <a:t>- </a:t>
            </a:r>
            <a:r>
              <a:rPr lang="en-US" sz="2700" dirty="0" err="1" smtClean="0">
                <a:solidFill>
                  <a:srgbClr val="FFFF00"/>
                </a:solidFill>
                <a:latin typeface="Arial" panose="020B0604020202020204" pitchFamily="34" charset="0"/>
                <a:cs typeface="Arial" panose="020B0604020202020204" pitchFamily="34" charset="0"/>
              </a:rPr>
              <a:t>Cất</a:t>
            </a:r>
            <a:r>
              <a:rPr lang="en-US" sz="2700" dirty="0" smtClean="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tinh</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dầu</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dễ</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khó</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nguyên</a:t>
            </a:r>
            <a:r>
              <a:rPr lang="en-US" sz="2700" dirty="0">
                <a:solidFill>
                  <a:srgbClr val="FFFF00"/>
                </a:solidFill>
                <a:latin typeface="Arial" panose="020B0604020202020204" pitchFamily="34" charset="0"/>
                <a:cs typeface="Arial" panose="020B0604020202020204" pitchFamily="34" charset="0"/>
              </a:rPr>
              <a:t> </a:t>
            </a:r>
            <a:r>
              <a:rPr lang="en-US" sz="2700" dirty="0" err="1" smtClean="0">
                <a:solidFill>
                  <a:srgbClr val="FFFF00"/>
                </a:solidFill>
                <a:latin typeface="Arial" panose="020B0604020202020204" pitchFamily="34" charset="0"/>
                <a:cs typeface="Arial" panose="020B0604020202020204" pitchFamily="34" charset="0"/>
              </a:rPr>
              <a:t>nhân</a:t>
            </a:r>
            <a:r>
              <a:rPr lang="en-US" sz="2700" dirty="0" smtClean="0">
                <a:solidFill>
                  <a:srgbClr val="FFFF00"/>
                </a:solidFill>
                <a:latin typeface="Arial" panose="020B0604020202020204" pitchFamily="34" charset="0"/>
                <a:cs typeface="Arial" panose="020B0604020202020204" pitchFamily="34" charset="0"/>
              </a:rPr>
              <a:t>…</a:t>
            </a:r>
            <a:r>
              <a:rPr lang="en-US" sz="2700" dirty="0">
                <a:solidFill>
                  <a:srgbClr val="FFFF00"/>
                </a:solidFill>
                <a:latin typeface="Arial" panose="020B0604020202020204" pitchFamily="34" charset="0"/>
                <a:cs typeface="Arial" panose="020B0604020202020204" pitchFamily="34" charset="0"/>
              </a:rPr>
              <a:t/>
            </a:r>
            <a:br>
              <a:rPr lang="en-US" sz="2700" dirty="0">
                <a:solidFill>
                  <a:srgbClr val="FFFF00"/>
                </a:solidFill>
                <a:latin typeface="Arial" panose="020B0604020202020204" pitchFamily="34" charset="0"/>
                <a:cs typeface="Arial" panose="020B0604020202020204" pitchFamily="34" charset="0"/>
              </a:rPr>
            </a:b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Hàm</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lượng</a:t>
            </a:r>
            <a:r>
              <a:rPr lang="en-US" sz="2700" dirty="0">
                <a:solidFill>
                  <a:srgbClr val="FFFF00"/>
                </a:solidFill>
                <a:latin typeface="Arial" panose="020B0604020202020204" pitchFamily="34" charset="0"/>
                <a:cs typeface="Arial" panose="020B0604020202020204" pitchFamily="34" charset="0"/>
              </a:rPr>
              <a:t> menthol </a:t>
            </a:r>
            <a:r>
              <a:rPr lang="en-US" sz="2700" dirty="0" err="1">
                <a:solidFill>
                  <a:srgbClr val="FFFF00"/>
                </a:solidFill>
                <a:latin typeface="Arial" panose="020B0604020202020204" pitchFamily="34" charset="0"/>
                <a:cs typeface="Arial" panose="020B0604020202020204" pitchFamily="34" charset="0"/>
              </a:rPr>
              <a:t>trong</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tinh</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dầu</a:t>
            </a:r>
            <a:r>
              <a:rPr lang="en-US" sz="2700" dirty="0">
                <a:solidFill>
                  <a:srgbClr val="FFFF00"/>
                </a:solidFill>
                <a:latin typeface="Arial" panose="020B0604020202020204" pitchFamily="34" charset="0"/>
                <a:cs typeface="Arial" panose="020B0604020202020204" pitchFamily="34" charset="0"/>
              </a:rPr>
              <a:t> … </a:t>
            </a:r>
            <a:br>
              <a:rPr lang="en-US" sz="2700" dirty="0">
                <a:solidFill>
                  <a:srgbClr val="FFFF00"/>
                </a:solidFill>
                <a:latin typeface="Arial" panose="020B0604020202020204" pitchFamily="34" charset="0"/>
                <a:cs typeface="Arial" panose="020B0604020202020204" pitchFamily="34" charset="0"/>
              </a:rPr>
            </a:b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Giá</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trị</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các</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sản</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phẩm</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thu</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được</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từ</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trồng</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Bạc</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hà</a:t>
            </a:r>
            <a:r>
              <a:rPr lang="en-US" sz="2700" b="1" dirty="0">
                <a:solidFill>
                  <a:srgbClr val="FFFF00"/>
                </a:solidFill>
                <a:latin typeface="Arial" panose="020B0604020202020204" pitchFamily="34" charset="0"/>
                <a:cs typeface="Arial" panose="020B0604020202020204" pitchFamily="34" charset="0"/>
              </a:rPr>
              <a:t> </a:t>
            </a:r>
            <a:r>
              <a:rPr lang="en-US" sz="2700" dirty="0">
                <a:solidFill>
                  <a:srgbClr val="FFFF00"/>
                </a:solidFill>
                <a:latin typeface="Arial" panose="020B0604020202020204" pitchFamily="34" charset="0"/>
                <a:cs typeface="Arial" panose="020B0604020202020204" pitchFamily="34" charset="0"/>
              </a:rPr>
              <a:t>(</a:t>
            </a:r>
            <a:r>
              <a:rPr lang="en-US" sz="2700" dirty="0" err="1">
                <a:solidFill>
                  <a:srgbClr val="FFFF00"/>
                </a:solidFill>
                <a:latin typeface="Arial" panose="020B0604020202020204" pitchFamily="34" charset="0"/>
                <a:cs typeface="Arial" panose="020B0604020202020204" pitchFamily="34" charset="0"/>
              </a:rPr>
              <a:t>nhu</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cầu</a:t>
            </a:r>
            <a:r>
              <a:rPr lang="en-US" sz="2700" dirty="0" smtClean="0">
                <a:solidFill>
                  <a:srgbClr val="FFFF00"/>
                </a:solidFill>
                <a:latin typeface="Arial" panose="020B0604020202020204" pitchFamily="34" charset="0"/>
                <a:cs typeface="Arial" panose="020B0604020202020204" pitchFamily="34" charset="0"/>
              </a:rPr>
              <a:t>).</a:t>
            </a:r>
            <a:br>
              <a:rPr lang="en-US" sz="2700" dirty="0" smtClean="0">
                <a:solidFill>
                  <a:srgbClr val="FFFF00"/>
                </a:solidFill>
                <a:latin typeface="Arial" panose="020B0604020202020204" pitchFamily="34" charset="0"/>
                <a:cs typeface="Arial" panose="020B0604020202020204" pitchFamily="34" charset="0"/>
              </a:rPr>
            </a:br>
            <a:r>
              <a:rPr lang="en-US" sz="2700" dirty="0" smtClean="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Nhận</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xét</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đánh</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giá</a:t>
            </a:r>
            <a:r>
              <a:rPr lang="en-US" sz="2700" dirty="0">
                <a:solidFill>
                  <a:srgbClr val="FFFF00"/>
                </a:solidFill>
                <a:latin typeface="Arial" panose="020B0604020202020204" pitchFamily="34" charset="0"/>
                <a:cs typeface="Arial" panose="020B0604020202020204" pitchFamily="34" charset="0"/>
              </a:rPr>
              <a:t>, </a:t>
            </a:r>
            <a:r>
              <a:rPr lang="en-US" sz="2700" dirty="0" err="1">
                <a:solidFill>
                  <a:srgbClr val="FFFF00"/>
                </a:solidFill>
                <a:latin typeface="Arial" panose="020B0604020202020204" pitchFamily="34" charset="0"/>
                <a:cs typeface="Arial" panose="020B0604020202020204" pitchFamily="34" charset="0"/>
              </a:rPr>
              <a:t>đề</a:t>
            </a:r>
            <a:r>
              <a:rPr lang="en-US" sz="2700" dirty="0">
                <a:solidFill>
                  <a:srgbClr val="FFFF00"/>
                </a:solidFill>
                <a:latin typeface="Arial" panose="020B0604020202020204" pitchFamily="34" charset="0"/>
                <a:cs typeface="Arial" panose="020B0604020202020204" pitchFamily="34" charset="0"/>
              </a:rPr>
              <a:t> </a:t>
            </a:r>
            <a:r>
              <a:rPr lang="en-US" sz="2700" dirty="0" err="1" smtClean="0">
                <a:solidFill>
                  <a:srgbClr val="FFFF00"/>
                </a:solidFill>
                <a:latin typeface="Arial" panose="020B0604020202020204" pitchFamily="34" charset="0"/>
                <a:cs typeface="Arial" panose="020B0604020202020204" pitchFamily="34" charset="0"/>
              </a:rPr>
              <a:t>nghị</a:t>
            </a:r>
            <a:r>
              <a:rPr lang="en-US" sz="2700" dirty="0">
                <a:solidFill>
                  <a:srgbClr val="FFFF00"/>
                </a:solidFill>
                <a:latin typeface="Arial" panose="020B0604020202020204" pitchFamily="34" charset="0"/>
                <a:cs typeface="Arial" panose="020B0604020202020204" pitchFamily="34" charset="0"/>
              </a:rPr>
              <a:t>.</a:t>
            </a:r>
            <a:r>
              <a:rPr lang="en-US" sz="2000" dirty="0"/>
              <a:t/>
            </a:r>
            <a:br>
              <a:rPr lang="en-US" sz="2000" dirty="0"/>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endParaRPr lang="en-US" sz="2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840910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253219" y="6413696"/>
            <a:ext cx="11226018" cy="1470025"/>
          </a:xfrm>
        </p:spPr>
        <p:txBody>
          <a:bodyPr>
            <a:normAutofit fontScale="90000"/>
          </a:bodyPr>
          <a:lstStyle/>
          <a:p>
            <a:pPr algn="l"/>
            <a:r>
              <a:rPr lang="en-US" sz="2000" b="1" dirty="0">
                <a:solidFill>
                  <a:srgbClr val="FFFF00"/>
                </a:solidFill>
                <a:latin typeface="Arial" panose="020B0604020202020204" pitchFamily="34" charset="0"/>
                <a:cs typeface="Arial" panose="020B0604020202020204" pitchFamily="34" charset="0"/>
              </a:rPr>
              <a:t>ĐẠI HỒI</a:t>
            </a:r>
            <a:r>
              <a:rPr lang="en-US" sz="2000" dirty="0">
                <a:solidFill>
                  <a:srgbClr val="FFFF00"/>
                </a:solidFill>
                <a:latin typeface="Arial" panose="020B0604020202020204" pitchFamily="34" charset="0"/>
                <a:cs typeface="Arial" panose="020B0604020202020204" pitchFamily="34" charset="0"/>
              </a:rPr>
              <a:t/>
            </a:r>
            <a:br>
              <a:rPr lang="en-US" sz="2000" dirty="0">
                <a:solidFill>
                  <a:srgbClr val="FFFF00"/>
                </a:solidFill>
                <a:latin typeface="Arial" panose="020B0604020202020204" pitchFamily="34" charset="0"/>
                <a:cs typeface="Arial" panose="020B0604020202020204" pitchFamily="34" charset="0"/>
              </a:rPr>
            </a:br>
            <a:r>
              <a:rPr lang="en-US" sz="2000" dirty="0" err="1">
                <a:solidFill>
                  <a:srgbClr val="FFFF00"/>
                </a:solidFill>
                <a:latin typeface="Arial" panose="020B0604020202020204" pitchFamily="34" charset="0"/>
                <a:cs typeface="Arial" panose="020B0604020202020204" pitchFamily="34" charset="0"/>
              </a:rPr>
              <a:t>Tên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khoa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học</a:t>
            </a:r>
            <a:r>
              <a:rPr lang="en-US" sz="2000" dirty="0">
                <a:solidFill>
                  <a:srgbClr val="FFFF00"/>
                </a:solidFill>
                <a:latin typeface="Arial" panose="020B0604020202020204" pitchFamily="34" charset="0"/>
                <a:cs typeface="Arial" panose="020B0604020202020204" pitchFamily="34" charset="0"/>
              </a:rPr>
              <a:t>: </a:t>
            </a:r>
            <a:r>
              <a:rPr lang="en-US" sz="2000" i="1" dirty="0" err="1">
                <a:solidFill>
                  <a:srgbClr val="FFFF00"/>
                </a:solidFill>
                <a:latin typeface="Arial" panose="020B0604020202020204" pitchFamily="34" charset="0"/>
                <a:cs typeface="Arial" panose="020B0604020202020204" pitchFamily="34" charset="0"/>
              </a:rPr>
              <a:t>Illicium</a:t>
            </a:r>
            <a:r>
              <a:rPr lang="en-US" sz="2000" i="1" dirty="0">
                <a:solidFill>
                  <a:srgbClr val="FFFF00"/>
                </a:solidFill>
                <a:latin typeface="Arial" panose="020B0604020202020204" pitchFamily="34" charset="0"/>
                <a:cs typeface="Arial" panose="020B0604020202020204" pitchFamily="34" charset="0"/>
              </a:rPr>
              <a:t> </a:t>
            </a:r>
            <a:r>
              <a:rPr lang="en-US" sz="2000" i="1" dirty="0" err="1">
                <a:solidFill>
                  <a:srgbClr val="FFFF00"/>
                </a:solidFill>
                <a:latin typeface="Arial" panose="020B0604020202020204" pitchFamily="34" charset="0"/>
                <a:cs typeface="Arial" panose="020B0604020202020204" pitchFamily="34" charset="0"/>
              </a:rPr>
              <a:t>verum</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Họ</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Hồi</a:t>
            </a:r>
            <a:r>
              <a:rPr lang="en-US" sz="2000" dirty="0">
                <a:solidFill>
                  <a:srgbClr val="FFFF00"/>
                </a:solidFill>
                <a:latin typeface="Arial" panose="020B0604020202020204" pitchFamily="34" charset="0"/>
                <a:cs typeface="Arial" panose="020B0604020202020204" pitchFamily="34" charset="0"/>
              </a:rPr>
              <a:t/>
            </a:r>
            <a:br>
              <a:rPr lang="en-US" sz="2000" dirty="0">
                <a:solidFill>
                  <a:srgbClr val="FFFF00"/>
                </a:solidFill>
                <a:latin typeface="Arial" panose="020B0604020202020204" pitchFamily="34" charset="0"/>
                <a:cs typeface="Arial" panose="020B0604020202020204" pitchFamily="34" charset="0"/>
              </a:rPr>
            </a:br>
            <a:r>
              <a:rPr lang="en-US" sz="2000" dirty="0" err="1">
                <a:solidFill>
                  <a:srgbClr val="FFFF00"/>
                </a:solidFill>
                <a:latin typeface="Arial" panose="020B0604020202020204" pitchFamily="34" charset="0"/>
                <a:cs typeface="Arial" panose="020B0604020202020204" pitchFamily="34" charset="0"/>
              </a:rPr>
              <a:t>Phân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bố</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Một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số</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tỉnh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phía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Bắc</a:t>
            </a:r>
            <a:r>
              <a:rPr lang="en-US" sz="2000" dirty="0">
                <a:solidFill>
                  <a:srgbClr val="FFFF00"/>
                </a:solidFill>
                <a:latin typeface="Arial" panose="020B0604020202020204" pitchFamily="34" charset="0"/>
                <a:cs typeface="Arial" panose="020B0604020202020204" pitchFamily="34" charset="0"/>
              </a:rPr>
              <a:t/>
            </a:r>
            <a:br>
              <a:rPr lang="en-US" sz="2000" dirty="0">
                <a:solidFill>
                  <a:srgbClr val="FFFF00"/>
                </a:solidFill>
                <a:latin typeface="Arial" panose="020B0604020202020204" pitchFamily="34" charset="0"/>
                <a:cs typeface="Arial" panose="020B0604020202020204" pitchFamily="34" charset="0"/>
              </a:rPr>
            </a:br>
            <a:r>
              <a:rPr lang="en-US" sz="2000" dirty="0" err="1">
                <a:solidFill>
                  <a:srgbClr val="FFFF00"/>
                </a:solidFill>
                <a:latin typeface="Arial" panose="020B0604020202020204" pitchFamily="34" charset="0"/>
                <a:cs typeface="Arial" panose="020B0604020202020204" pitchFamily="34" charset="0"/>
              </a:rPr>
              <a:t>Bộ</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phận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dùng</a:t>
            </a:r>
            <a:r>
              <a:rPr lang="en-US" sz="2000" dirty="0">
                <a:solidFill>
                  <a:srgbClr val="FFFF00"/>
                </a:solidFill>
                <a:latin typeface="Arial" panose="020B0604020202020204" pitchFamily="34" charset="0"/>
                <a:cs typeface="Arial" panose="020B0604020202020204" pitchFamily="34" charset="0"/>
              </a:rPr>
              <a:t>: </a:t>
            </a:r>
            <a:r>
              <a:rPr lang="en-US" sz="2000" dirty="0" err="1" smtClean="0">
                <a:solidFill>
                  <a:srgbClr val="FFFF00"/>
                </a:solidFill>
                <a:latin typeface="Arial" panose="020B0604020202020204" pitchFamily="34" charset="0"/>
                <a:cs typeface="Arial" panose="020B0604020202020204" pitchFamily="34" charset="0"/>
              </a:rPr>
              <a:t>Quả</a:t>
            </a:r>
            <a:r>
              <a:rPr lang="en-US" sz="2000" dirty="0">
                <a:solidFill>
                  <a:srgbClr val="FFFF00"/>
                </a:solidFill>
                <a:latin typeface="Arial" panose="020B0604020202020204" pitchFamily="34" charset="0"/>
                <a:cs typeface="Arial" panose="020B0604020202020204" pitchFamily="34" charset="0"/>
              </a:rPr>
              <a:t/>
            </a:r>
            <a:br>
              <a:rPr lang="en-US" sz="2000" dirty="0">
                <a:solidFill>
                  <a:srgbClr val="FFFF00"/>
                </a:solidFill>
                <a:latin typeface="Arial" panose="020B0604020202020204" pitchFamily="34" charset="0"/>
                <a:cs typeface="Arial" panose="020B0604020202020204" pitchFamily="34" charset="0"/>
              </a:rPr>
            </a:br>
            <a:r>
              <a:rPr lang="en-US" sz="2000" dirty="0" smtClean="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Hồi</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được</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khi</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thác</a:t>
            </a:r>
            <a:r>
              <a:rPr lang="en-US" sz="2000" dirty="0">
                <a:solidFill>
                  <a:srgbClr val="FFFF00"/>
                </a:solidFill>
                <a:latin typeface="Arial" panose="020B0604020202020204" pitchFamily="34" charset="0"/>
                <a:cs typeface="Arial" panose="020B0604020202020204" pitchFamily="34" charset="0"/>
              </a:rPr>
              <a:t> 2 </a:t>
            </a:r>
            <a:r>
              <a:rPr lang="en-US" sz="2000" dirty="0" err="1">
                <a:solidFill>
                  <a:srgbClr val="FFFF00"/>
                </a:solidFill>
                <a:latin typeface="Arial" panose="020B0604020202020204" pitchFamily="34" charset="0"/>
                <a:cs typeface="Arial" panose="020B0604020202020204" pitchFamily="34" charset="0"/>
              </a:rPr>
              <a:t>vụ</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vụ</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chính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vào</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tháng</a:t>
            </a:r>
            <a:r>
              <a:rPr lang="en-US" sz="2000" dirty="0">
                <a:solidFill>
                  <a:srgbClr val="FFFF00"/>
                </a:solidFill>
                <a:latin typeface="Arial" panose="020B0604020202020204" pitchFamily="34" charset="0"/>
                <a:cs typeface="Arial" panose="020B0604020202020204" pitchFamily="34" charset="0"/>
              </a:rPr>
              <a:t> 8-9, </a:t>
            </a:r>
            <a:r>
              <a:rPr lang="en-US" sz="2000" dirty="0" err="1">
                <a:solidFill>
                  <a:srgbClr val="FFFF00"/>
                </a:solidFill>
                <a:latin typeface="Arial" panose="020B0604020202020204" pitchFamily="34" charset="0"/>
                <a:cs typeface="Arial" panose="020B0604020202020204" pitchFamily="34" charset="0"/>
              </a:rPr>
              <a:t>vụ</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phụ</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từ</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tháng</a:t>
            </a:r>
            <a:r>
              <a:rPr lang="en-US" sz="2000" dirty="0">
                <a:solidFill>
                  <a:srgbClr val="FFFF00"/>
                </a:solidFill>
                <a:latin typeface="Arial" panose="020B0604020202020204" pitchFamily="34" charset="0"/>
                <a:cs typeface="Arial" panose="020B0604020202020204" pitchFamily="34" charset="0"/>
              </a:rPr>
              <a:t> 11 </a:t>
            </a:r>
            <a:r>
              <a:rPr lang="en-US" sz="2000" dirty="0" err="1">
                <a:solidFill>
                  <a:srgbClr val="FFFF00"/>
                </a:solidFill>
                <a:latin typeface="Arial" panose="020B0604020202020204" pitchFamily="34" charset="0"/>
                <a:cs typeface="Arial" panose="020B0604020202020204" pitchFamily="34" charset="0"/>
              </a:rPr>
              <a:t>đến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tháng</a:t>
            </a:r>
            <a:r>
              <a:rPr lang="en-US" sz="2000" dirty="0">
                <a:solidFill>
                  <a:srgbClr val="FFFF00"/>
                </a:solidFill>
                <a:latin typeface="Arial" panose="020B0604020202020204" pitchFamily="34" charset="0"/>
                <a:cs typeface="Arial" panose="020B0604020202020204" pitchFamily="34" charset="0"/>
              </a:rPr>
              <a:t> 2 </a:t>
            </a:r>
            <a:r>
              <a:rPr lang="en-US" sz="2000" dirty="0" err="1">
                <a:solidFill>
                  <a:srgbClr val="FFFF00"/>
                </a:solidFill>
                <a:latin typeface="Arial" panose="020B0604020202020204" pitchFamily="34" charset="0"/>
                <a:cs typeface="Arial" panose="020B0604020202020204" pitchFamily="34" charset="0"/>
              </a:rPr>
              <a:t>năm</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sau</a:t>
            </a:r>
            <a:r>
              <a:rPr lang="en-US" sz="2000" dirty="0">
                <a:solidFill>
                  <a:srgbClr val="FFFF00"/>
                </a:solidFill>
                <a:latin typeface="Arial" panose="020B0604020202020204" pitchFamily="34" charset="0"/>
                <a:cs typeface="Arial" panose="020B0604020202020204" pitchFamily="34" charset="0"/>
              </a:rPr>
              <a:t>.</a:t>
            </a:r>
            <a:br>
              <a:rPr lang="en-US" sz="2000" dirty="0">
                <a:solidFill>
                  <a:srgbClr val="FFFF00"/>
                </a:solidFill>
                <a:latin typeface="Arial" panose="020B0604020202020204" pitchFamily="34" charset="0"/>
                <a:cs typeface="Arial" panose="020B0604020202020204" pitchFamily="34" charset="0"/>
              </a:rPr>
            </a:br>
            <a:r>
              <a:rPr lang="en-US" sz="2000" dirty="0" smtClean="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Sản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lượng</a:t>
            </a:r>
            <a:r>
              <a:rPr lang="en-US" sz="2000" dirty="0">
                <a:solidFill>
                  <a:srgbClr val="FFFF00"/>
                </a:solidFill>
                <a:latin typeface="Arial" panose="020B0604020202020204" pitchFamily="34" charset="0"/>
                <a:cs typeface="Arial" panose="020B0604020202020204" pitchFamily="34" charset="0"/>
              </a:rPr>
              <a:t>: 5000 – 6000 </a:t>
            </a:r>
            <a:r>
              <a:rPr lang="en-US" sz="2000" dirty="0" err="1">
                <a:solidFill>
                  <a:srgbClr val="FFFF00"/>
                </a:solidFill>
                <a:latin typeface="Arial" panose="020B0604020202020204" pitchFamily="34" charset="0"/>
                <a:cs typeface="Arial" panose="020B0604020202020204" pitchFamily="34" charset="0"/>
              </a:rPr>
              <a:t>tấn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Hồi</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khô</a:t>
            </a:r>
            <a:r>
              <a:rPr lang="en-US" sz="2000" dirty="0">
                <a:solidFill>
                  <a:srgbClr val="FFFF00"/>
                </a:solidFill>
                <a:latin typeface="Arial" panose="020B0604020202020204" pitchFamily="34" charset="0"/>
                <a:cs typeface="Arial" panose="020B0604020202020204" pitchFamily="34" charset="0"/>
              </a:rPr>
              <a:t>/</a:t>
            </a:r>
            <a:r>
              <a:rPr lang="en-US" sz="2000" dirty="0" err="1">
                <a:solidFill>
                  <a:srgbClr val="FFFF00"/>
                </a:solidFill>
                <a:latin typeface="Arial" panose="020B0604020202020204" pitchFamily="34" charset="0"/>
                <a:cs typeface="Arial" panose="020B0604020202020204" pitchFamily="34" charset="0"/>
              </a:rPr>
              <a:t>năm</a:t>
            </a:r>
            <a:r>
              <a:rPr lang="en-US" sz="2000" dirty="0">
                <a:solidFill>
                  <a:srgbClr val="FFFF00"/>
                </a:solidFill>
                <a:latin typeface="Arial" panose="020B0604020202020204" pitchFamily="34" charset="0"/>
                <a:cs typeface="Arial" panose="020B0604020202020204" pitchFamily="34" charset="0"/>
              </a:rPr>
              <a:t/>
            </a:r>
            <a:br>
              <a:rPr lang="en-US" sz="2000" dirty="0">
                <a:solidFill>
                  <a:srgbClr val="FFFF00"/>
                </a:solidFill>
                <a:latin typeface="Arial" panose="020B0604020202020204" pitchFamily="34" charset="0"/>
                <a:cs typeface="Arial" panose="020B0604020202020204" pitchFamily="34" charset="0"/>
              </a:rPr>
            </a:br>
            <a:r>
              <a:rPr lang="en-US" sz="2000" dirty="0" err="1">
                <a:solidFill>
                  <a:srgbClr val="FFFF00"/>
                </a:solidFill>
                <a:latin typeface="Arial" panose="020B0604020202020204" pitchFamily="34" charset="0"/>
                <a:cs typeface="Arial" panose="020B0604020202020204" pitchFamily="34" charset="0"/>
              </a:rPr>
              <a:t>Thành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phần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hóa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học</a:t>
            </a:r>
            <a:r>
              <a:rPr lang="en-US" sz="2000" dirty="0">
                <a:solidFill>
                  <a:srgbClr val="FFFF00"/>
                </a:solidFill>
                <a:latin typeface="Arial" panose="020B0604020202020204" pitchFamily="34" charset="0"/>
                <a:cs typeface="Arial" panose="020B0604020202020204" pitchFamily="34" charset="0"/>
              </a:rPr>
              <a:t>:</a:t>
            </a:r>
            <a:br>
              <a:rPr lang="en-US" sz="2000" dirty="0">
                <a:solidFill>
                  <a:srgbClr val="FFFF00"/>
                </a:solidFill>
                <a:latin typeface="Arial" panose="020B0604020202020204" pitchFamily="34" charset="0"/>
                <a:cs typeface="Arial" panose="020B0604020202020204" pitchFamily="34" charset="0"/>
              </a:rPr>
            </a:br>
            <a:r>
              <a:rPr lang="en-US" sz="2000" dirty="0" smtClean="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Quả</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có</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chứa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8 -9%. </a:t>
            </a:r>
            <a:r>
              <a:rPr lang="en-US" sz="2000" dirty="0" err="1">
                <a:solidFill>
                  <a:srgbClr val="FFFF00"/>
                </a:solidFill>
                <a:latin typeface="Arial" panose="020B0604020202020204" pitchFamily="34" charset="0"/>
                <a:cs typeface="Arial" panose="020B0604020202020204" pitchFamily="34" charset="0"/>
              </a:rPr>
              <a:t>Quả</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mới</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hoạch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có</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thể</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chứa</a:t>
            </a:r>
            <a:r>
              <a:rPr lang="en-US" sz="2000" dirty="0">
                <a:solidFill>
                  <a:srgbClr val="FFFF00"/>
                </a:solidFill>
                <a:latin typeface="Arial" panose="020B0604020202020204" pitchFamily="34" charset="0"/>
                <a:cs typeface="Arial" panose="020B0604020202020204" pitchFamily="34" charset="0"/>
              </a:rPr>
              <a:t> 10 – 15</a:t>
            </a:r>
            <a:r>
              <a:rPr lang="en-US" sz="2000" dirty="0" smtClean="0">
                <a:solidFill>
                  <a:srgbClr val="FFFF00"/>
                </a:solidFill>
                <a:latin typeface="Arial" panose="020B0604020202020204" pitchFamily="34" charset="0"/>
                <a:cs typeface="Arial" panose="020B0604020202020204" pitchFamily="34" charset="0"/>
              </a:rPr>
              <a:t>%, </a:t>
            </a:r>
            <a:r>
              <a:rPr lang="en-US" sz="2000" dirty="0">
                <a:solidFill>
                  <a:srgbClr val="FFFF00"/>
                </a:solidFill>
                <a:latin typeface="Arial" panose="020B0604020202020204" pitchFamily="34" charset="0"/>
                <a:cs typeface="Arial" panose="020B0604020202020204" pitchFamily="34" charset="0"/>
              </a:rPr>
              <a:t>DÐVN V qui </a:t>
            </a:r>
            <a:r>
              <a:rPr lang="en-US" sz="2000" dirty="0" err="1">
                <a:solidFill>
                  <a:srgbClr val="FFFF00"/>
                </a:solidFill>
                <a:latin typeface="Arial" panose="020B0604020202020204" pitchFamily="34" charset="0"/>
                <a:cs typeface="Arial" panose="020B0604020202020204" pitchFamily="34" charset="0"/>
              </a:rPr>
              <a:t>định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 </a:t>
            </a:r>
            <a:r>
              <a:rPr lang="en-US" sz="2000" dirty="0" err="1">
                <a:solidFill>
                  <a:srgbClr val="FFFF00"/>
                </a:solidFill>
                <a:latin typeface="Arial" panose="020B0604020202020204" pitchFamily="34" charset="0"/>
                <a:cs typeface="Arial" panose="020B0604020202020204" pitchFamily="34" charset="0"/>
              </a:rPr>
              <a:t>Dược</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liệu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lớn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hơn</a:t>
            </a:r>
            <a:r>
              <a:rPr lang="en-US" sz="2000" dirty="0">
                <a:solidFill>
                  <a:srgbClr val="FFFF00"/>
                </a:solidFill>
                <a:latin typeface="Arial" panose="020B0604020202020204" pitchFamily="34" charset="0"/>
                <a:cs typeface="Arial" panose="020B0604020202020204" pitchFamily="34" charset="0"/>
              </a:rPr>
              <a:t> </a:t>
            </a:r>
            <a:r>
              <a:rPr lang="en-US" sz="2000" dirty="0" smtClean="0">
                <a:solidFill>
                  <a:srgbClr val="FFFF00"/>
                </a:solidFill>
                <a:latin typeface="Arial" panose="020B0604020202020204" pitchFamily="34" charset="0"/>
                <a:cs typeface="Arial" panose="020B0604020202020204" pitchFamily="34" charset="0"/>
              </a:rPr>
              <a:t>7</a:t>
            </a:r>
            <a:r>
              <a:rPr lang="en-US" sz="2000" dirty="0">
                <a:solidFill>
                  <a:srgbClr val="FFFF00"/>
                </a:solidFill>
                <a:latin typeface="Arial" panose="020B0604020202020204" pitchFamily="34" charset="0"/>
                <a:cs typeface="Arial" panose="020B0604020202020204" pitchFamily="34" charset="0"/>
              </a:rPr>
              <a:t>%, </a:t>
            </a:r>
            <a:r>
              <a:rPr lang="en-US" sz="2000" dirty="0" err="1" smtClean="0">
                <a:solidFill>
                  <a:srgbClr val="FFFF00"/>
                </a:solidFill>
                <a:latin typeface="Arial" panose="020B0604020202020204" pitchFamily="34" charset="0"/>
                <a:cs typeface="Arial" panose="020B0604020202020204" pitchFamily="34" charset="0"/>
              </a:rPr>
              <a:t>anethol</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a:t>
            </a:r>
            <a:r>
              <a:rPr lang="en-US" sz="2000" dirty="0" smtClean="0">
                <a:solidFill>
                  <a:srgbClr val="FFFF00"/>
                </a:solidFill>
                <a:latin typeface="Arial" panose="020B0604020202020204" pitchFamily="34" charset="0"/>
                <a:cs typeface="Arial" panose="020B0604020202020204" pitchFamily="34" charset="0"/>
              </a:rPr>
              <a:t>85-95%</a:t>
            </a:r>
            <a:r>
              <a:rPr lang="en-US" sz="2000" dirty="0">
                <a:solidFill>
                  <a:srgbClr val="FFFF00"/>
                </a:solidFill>
                <a:latin typeface="Arial" panose="020B0604020202020204" pitchFamily="34" charset="0"/>
                <a:cs typeface="Arial" panose="020B0604020202020204" pitchFamily="34" charset="0"/>
              </a:rPr>
              <a:t/>
            </a:r>
            <a:br>
              <a:rPr lang="en-US" sz="2000" dirty="0">
                <a:solidFill>
                  <a:srgbClr val="FFFF00"/>
                </a:solidFill>
                <a:latin typeface="Arial" panose="020B0604020202020204" pitchFamily="34" charset="0"/>
                <a:cs typeface="Arial" panose="020B0604020202020204" pitchFamily="34" charset="0"/>
              </a:rPr>
            </a:br>
            <a:r>
              <a:rPr lang="en-US" sz="2000" dirty="0" smtClean="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quả</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Hồi</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tên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thương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phẩm</a:t>
            </a:r>
            <a:r>
              <a:rPr lang="en-US" sz="2000" dirty="0">
                <a:solidFill>
                  <a:srgbClr val="FFFF00"/>
                </a:solidFill>
                <a:latin typeface="Arial" panose="020B0604020202020204" pitchFamily="34" charset="0"/>
                <a:cs typeface="Arial" panose="020B0604020202020204" pitchFamily="34" charset="0"/>
              </a:rPr>
              <a:t> Star </a:t>
            </a:r>
            <a:r>
              <a:rPr lang="en-US" sz="2000" dirty="0" err="1">
                <a:solidFill>
                  <a:srgbClr val="FFFF00"/>
                </a:solidFill>
                <a:latin typeface="Arial" panose="020B0604020202020204" pitchFamily="34" charset="0"/>
                <a:cs typeface="Arial" panose="020B0604020202020204" pitchFamily="34" charset="0"/>
              </a:rPr>
              <a:t>anis</a:t>
            </a:r>
            <a:r>
              <a:rPr lang="en-US" sz="2000" dirty="0">
                <a:solidFill>
                  <a:srgbClr val="FFFF00"/>
                </a:solidFill>
                <a:latin typeface="Arial" panose="020B0604020202020204" pitchFamily="34" charset="0"/>
                <a:cs typeface="Arial" panose="020B0604020202020204" pitchFamily="34" charset="0"/>
              </a:rPr>
              <a:t> oil, </a:t>
            </a:r>
            <a:r>
              <a:rPr lang="en-US" sz="2000" dirty="0" err="1">
                <a:solidFill>
                  <a:srgbClr val="FFFF00"/>
                </a:solidFill>
                <a:latin typeface="Arial" panose="020B0604020202020204" pitchFamily="34" charset="0"/>
                <a:cs typeface="Arial" panose="020B0604020202020204" pitchFamily="34" charset="0"/>
              </a:rPr>
              <a:t>là</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chất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lỏng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màu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vàng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nhạt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có</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mùi</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đặc</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biệt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vị</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ngọt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Thành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phần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chính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chủ</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yếu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là</a:t>
            </a:r>
            <a:r>
              <a:rPr lang="en-US" sz="2000" dirty="0">
                <a:solidFill>
                  <a:srgbClr val="FFFF00"/>
                </a:solidFill>
                <a:latin typeface="Arial" panose="020B0604020202020204" pitchFamily="34" charset="0"/>
                <a:cs typeface="Arial" panose="020B0604020202020204" pitchFamily="34" charset="0"/>
              </a:rPr>
              <a:t> trans </a:t>
            </a:r>
            <a:r>
              <a:rPr lang="en-US" sz="2000" dirty="0" err="1">
                <a:solidFill>
                  <a:srgbClr val="FFFF00"/>
                </a:solidFill>
                <a:latin typeface="Arial" panose="020B0604020202020204" pitchFamily="34" charset="0"/>
                <a:cs typeface="Arial" panose="020B0604020202020204" pitchFamily="34" charset="0"/>
              </a:rPr>
              <a:t>anethol</a:t>
            </a:r>
            <a:r>
              <a:rPr lang="en-US" sz="2000" dirty="0">
                <a:solidFill>
                  <a:srgbClr val="FFFF00"/>
                </a:solidFill>
                <a:latin typeface="Arial" panose="020B0604020202020204" pitchFamily="34" charset="0"/>
                <a:cs typeface="Arial" panose="020B0604020202020204" pitchFamily="34" charset="0"/>
              </a:rPr>
              <a:t> (85-90%)</a:t>
            </a:r>
            <a:br>
              <a:rPr lang="en-US" sz="2000" dirty="0">
                <a:solidFill>
                  <a:srgbClr val="FFFF00"/>
                </a:solidFill>
                <a:latin typeface="Arial" panose="020B0604020202020204" pitchFamily="34" charset="0"/>
                <a:cs typeface="Arial" panose="020B0604020202020204" pitchFamily="34" charset="0"/>
              </a:rPr>
            </a:br>
            <a:r>
              <a:rPr lang="en-US" sz="2000" dirty="0" smtClean="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Lá</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có</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chứa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0,56-1,73%.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lá</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có</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hàm</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lượng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anethol</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xấp</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xỉ</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quả</a:t>
            </a:r>
            <a:r>
              <a:rPr lang="en-US" sz="2000" dirty="0">
                <a:solidFill>
                  <a:srgbClr val="FFFF00"/>
                </a:solidFill>
                <a:latin typeface="Arial" panose="020B0604020202020204" pitchFamily="34" charset="0"/>
                <a:cs typeface="Arial" panose="020B0604020202020204" pitchFamily="34" charset="0"/>
              </a:rPr>
              <a:t/>
            </a:r>
            <a:br>
              <a:rPr lang="en-US" sz="2000" dirty="0">
                <a:solidFill>
                  <a:srgbClr val="FFFF00"/>
                </a:solidFill>
                <a:latin typeface="Arial" panose="020B0604020202020204" pitchFamily="34" charset="0"/>
                <a:cs typeface="Arial" panose="020B0604020202020204" pitchFamily="34" charset="0"/>
              </a:rPr>
            </a:br>
            <a:r>
              <a:rPr lang="en-US" sz="2000" dirty="0" smtClean="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Hạt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chứa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chất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béo</a:t>
            </a:r>
            <a:r>
              <a:rPr lang="en-US" sz="2000" dirty="0">
                <a:solidFill>
                  <a:srgbClr val="FFFF00"/>
                </a:solidFill>
                <a:latin typeface="Arial" panose="020B0604020202020204" pitchFamily="34" charset="0"/>
                <a:cs typeface="Arial" panose="020B0604020202020204" pitchFamily="34" charset="0"/>
              </a:rPr>
              <a:t/>
            </a:r>
            <a:br>
              <a:rPr lang="en-US" sz="2000" dirty="0">
                <a:solidFill>
                  <a:srgbClr val="FFFF00"/>
                </a:solidFill>
                <a:latin typeface="Arial" panose="020B0604020202020204" pitchFamily="34" charset="0"/>
                <a:cs typeface="Arial" panose="020B0604020202020204" pitchFamily="34" charset="0"/>
              </a:rPr>
            </a:br>
            <a:r>
              <a:rPr lang="en-US" sz="2000" dirty="0" err="1">
                <a:solidFill>
                  <a:srgbClr val="FFFF00"/>
                </a:solidFill>
                <a:latin typeface="Arial" panose="020B0604020202020204" pitchFamily="34" charset="0"/>
                <a:cs typeface="Arial" panose="020B0604020202020204" pitchFamily="34" charset="0"/>
              </a:rPr>
              <a:t>Công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dụng</a:t>
            </a:r>
            <a:r>
              <a:rPr lang="en-US" sz="2000" dirty="0">
                <a:solidFill>
                  <a:srgbClr val="FFFF00"/>
                </a:solidFill>
                <a:latin typeface="Arial" panose="020B0604020202020204" pitchFamily="34" charset="0"/>
                <a:cs typeface="Arial" panose="020B0604020202020204" pitchFamily="34" charset="0"/>
              </a:rPr>
              <a:t>:</a:t>
            </a:r>
            <a:br>
              <a:rPr lang="en-US" sz="2000" dirty="0">
                <a:solidFill>
                  <a:srgbClr val="FFFF00"/>
                </a:solidFill>
                <a:latin typeface="Arial" panose="020B0604020202020204" pitchFamily="34" charset="0"/>
                <a:cs typeface="Arial" panose="020B0604020202020204" pitchFamily="34" charset="0"/>
              </a:rPr>
            </a:br>
            <a:r>
              <a:rPr lang="en-US" sz="2000" dirty="0" smtClean="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Quả</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Hồi</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có</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tác</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dụng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giúp</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tiêu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hóa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lợi</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sữa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giảm</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đau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giảm</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có</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bóp</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nhu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động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ruột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dùng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để</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trị</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ỉa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chảy</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nôn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mửa</a:t>
            </a:r>
            <a:r>
              <a:rPr lang="en-US" sz="2000" dirty="0">
                <a:solidFill>
                  <a:srgbClr val="FFFF00"/>
                </a:solidFill>
                <a:latin typeface="Arial" panose="020B0604020202020204" pitchFamily="34" charset="0"/>
                <a:cs typeface="Arial" panose="020B0604020202020204" pitchFamily="34" charset="0"/>
              </a:rPr>
              <a:t>….</a:t>
            </a:r>
            <a:br>
              <a:rPr lang="en-US" sz="2000" dirty="0">
                <a:solidFill>
                  <a:srgbClr val="FFFF00"/>
                </a:solidFill>
                <a:latin typeface="Arial" panose="020B0604020202020204" pitchFamily="34" charset="0"/>
                <a:cs typeface="Arial" panose="020B0604020202020204" pitchFamily="34" charset="0"/>
              </a:rPr>
            </a:br>
            <a:r>
              <a:rPr lang="en-US" sz="2000" dirty="0" smtClean="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Hồi</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có</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tác</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dụng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tương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tự</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như</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dược</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liệu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Ngoài</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ra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còn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dùng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để</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tổng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hợp</a:t>
            </a:r>
            <a:r>
              <a:rPr lang="en-US" sz="2000" dirty="0">
                <a:solidFill>
                  <a:srgbClr val="FFFF00"/>
                </a:solidFill>
                <a:latin typeface="Arial" panose="020B0604020202020204" pitchFamily="34" charset="0"/>
                <a:cs typeface="Arial" panose="020B0604020202020204" pitchFamily="34" charset="0"/>
              </a:rPr>
              <a:t> hormone </a:t>
            </a:r>
            <a:r>
              <a:rPr lang="en-US" sz="2000" dirty="0" err="1">
                <a:solidFill>
                  <a:srgbClr val="FFFF00"/>
                </a:solidFill>
                <a:latin typeface="Arial" panose="020B0604020202020204" pitchFamily="34" charset="0"/>
                <a:cs typeface="Arial" panose="020B0604020202020204" pitchFamily="34" charset="0"/>
              </a:rPr>
              <a:t>oestrogen</a:t>
            </a:r>
            <a:r>
              <a:rPr lang="en-US" sz="2000" dirty="0">
                <a:solidFill>
                  <a:srgbClr val="FFFF00"/>
                </a:solidFill>
                <a:latin typeface="Arial" panose="020B0604020202020204" pitchFamily="34" charset="0"/>
                <a:cs typeface="Arial" panose="020B0604020202020204" pitchFamily="34" charset="0"/>
              </a:rPr>
              <a:t/>
            </a:r>
            <a:br>
              <a:rPr lang="en-US" sz="2000" dirty="0">
                <a:solidFill>
                  <a:srgbClr val="FFFF00"/>
                </a:solidFill>
                <a:latin typeface="Arial" panose="020B0604020202020204" pitchFamily="34" charset="0"/>
                <a:cs typeface="Arial" panose="020B0604020202020204" pitchFamily="34" charset="0"/>
              </a:rPr>
            </a:br>
            <a:r>
              <a:rPr lang="en-US" sz="2000" dirty="0" smtClean="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Dùng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làm</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gia</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vị</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và</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hương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liệu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cho</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rất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nhiều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sản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phẩm</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trong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kỹ</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nghệ</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thực</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phẩm</a:t>
            </a:r>
            <a:r>
              <a:rPr lang="en-US" sz="2000" dirty="0">
                <a:solidFill>
                  <a:srgbClr val="FFFF00"/>
                </a:solidFill>
                <a:latin typeface="Arial" panose="020B0604020202020204" pitchFamily="34" charset="0"/>
                <a:cs typeface="Arial" panose="020B0604020202020204" pitchFamily="34" charset="0"/>
              </a:rPr>
              <a:t> </a:t>
            </a:r>
            <a:r>
              <a:rPr lang="en-US" sz="2000" dirty="0" err="1" smtClean="0">
                <a:solidFill>
                  <a:srgbClr val="FFFF00"/>
                </a:solidFill>
                <a:latin typeface="Arial" panose="020B0604020202020204" pitchFamily="34" charset="0"/>
                <a:cs typeface="Arial" panose="020B0604020202020204" pitchFamily="34" charset="0"/>
              </a:rPr>
              <a:t>màu</a:t>
            </a:r>
            <a:r>
              <a:rPr lang="en-US" sz="2000" dirty="0" smtClean="0">
                <a:solidFill>
                  <a:srgbClr val="FFFF00"/>
                </a:solidFill>
                <a:latin typeface="Arial" panose="020B0604020202020204" pitchFamily="34" charset="0"/>
                <a:cs typeface="Arial" panose="020B0604020202020204" pitchFamily="34" charset="0"/>
              </a:rPr>
              <a:t>.</a:t>
            </a:r>
            <a:br>
              <a:rPr lang="en-US" sz="2000" dirty="0" smtClean="0">
                <a:solidFill>
                  <a:srgbClr val="FFFF00"/>
                </a:solidFill>
                <a:latin typeface="Arial" panose="020B0604020202020204" pitchFamily="34" charset="0"/>
                <a:cs typeface="Arial" panose="020B0604020202020204" pitchFamily="34" charset="0"/>
              </a:rPr>
            </a:br>
            <a:r>
              <a:rPr lang="en-US" sz="2000" dirty="0" err="1">
                <a:solidFill>
                  <a:srgbClr val="FFFF00"/>
                </a:solidFill>
                <a:latin typeface="Arial" panose="020B0604020202020204" pitchFamily="34" charset="0"/>
                <a:cs typeface="Arial" panose="020B0604020202020204" pitchFamily="34" charset="0"/>
              </a:rPr>
              <a:t>Trồng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trọt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và</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hái</a:t>
            </a:r>
            <a:r>
              <a:rPr lang="en-US" sz="2000" dirty="0">
                <a:solidFill>
                  <a:srgbClr val="FFFF00"/>
                </a:solidFill>
                <a:latin typeface="Arial" panose="020B0604020202020204" pitchFamily="34" charset="0"/>
                <a:cs typeface="Arial" panose="020B0604020202020204" pitchFamily="34" charset="0"/>
              </a:rPr>
              <a:t>:</a:t>
            </a:r>
            <a:r>
              <a:rPr lang="en-US" sz="2000" dirty="0" smtClean="0">
                <a:solidFill>
                  <a:srgbClr val="FFFF00"/>
                </a:solidFill>
                <a:latin typeface="Arial" panose="020B0604020202020204" pitchFamily="34" charset="0"/>
                <a:cs typeface="Arial" panose="020B0604020202020204" pitchFamily="34" charset="0"/>
              </a:rPr>
              <a:t/>
            </a:r>
            <a:br>
              <a:rPr lang="en-US" sz="2000" dirty="0" smtClean="0">
                <a:solidFill>
                  <a:srgbClr val="FFFF00"/>
                </a:solidFill>
                <a:latin typeface="Arial" panose="020B0604020202020204" pitchFamily="34" charset="0"/>
                <a:cs typeface="Arial" panose="020B0604020202020204" pitchFamily="34" charset="0"/>
              </a:rPr>
            </a:br>
            <a:r>
              <a:rPr lang="vi-VN" sz="2000" b="1"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Sinh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trưởng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phát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triển</a:t>
            </a:r>
            <a:r>
              <a:rPr lang="en-US" sz="2000" dirty="0">
                <a:solidFill>
                  <a:srgbClr val="FFFF00"/>
                </a:solidFill>
                <a:latin typeface="Arial" panose="020B0604020202020204" pitchFamily="34" charset="0"/>
                <a:cs typeface="Arial" panose="020B0604020202020204" pitchFamily="34" charset="0"/>
              </a:rPr>
              <a:t> … </a:t>
            </a:r>
            <a:br>
              <a:rPr lang="en-US" sz="2000" dirty="0">
                <a:solidFill>
                  <a:srgbClr val="FFFF00"/>
                </a:solidFill>
                <a:latin typeface="Arial" panose="020B0604020202020204" pitchFamily="34" charset="0"/>
                <a:cs typeface="Arial" panose="020B0604020202020204" pitchFamily="34" charset="0"/>
              </a:rPr>
            </a:b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Năng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suất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quả</a:t>
            </a:r>
            <a:r>
              <a:rPr lang="en-US" sz="2000" dirty="0">
                <a:solidFill>
                  <a:srgbClr val="FFFF00"/>
                </a:solidFill>
                <a:latin typeface="Arial" panose="020B0604020202020204" pitchFamily="34" charset="0"/>
                <a:cs typeface="Arial" panose="020B0604020202020204" pitchFamily="34" charset="0"/>
              </a:rPr>
              <a:t> …</a:t>
            </a:r>
            <a:br>
              <a:rPr lang="en-US" sz="2000" dirty="0">
                <a:solidFill>
                  <a:srgbClr val="FFFF00"/>
                </a:solidFill>
                <a:latin typeface="Arial" panose="020B0604020202020204" pitchFamily="34" charset="0"/>
                <a:cs typeface="Arial" panose="020B0604020202020204" pitchFamily="34" charset="0"/>
              </a:rPr>
            </a:b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Hàm</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lượng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a:t>
            </a:r>
            <a:br>
              <a:rPr lang="en-US" sz="2000" dirty="0">
                <a:solidFill>
                  <a:srgbClr val="FFFF00"/>
                </a:solidFill>
                <a:latin typeface="Arial" panose="020B0604020202020204" pitchFamily="34" charset="0"/>
                <a:cs typeface="Arial" panose="020B0604020202020204" pitchFamily="34" charset="0"/>
              </a:rPr>
            </a:b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Hàm</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lượng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anethol</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trong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tinh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dầu</a:t>
            </a:r>
            <a:r>
              <a:rPr lang="en-US" sz="2000" dirty="0">
                <a:solidFill>
                  <a:srgbClr val="FFFF00"/>
                </a:solidFill>
                <a:latin typeface="Arial" panose="020B0604020202020204" pitchFamily="34" charset="0"/>
                <a:cs typeface="Arial" panose="020B0604020202020204" pitchFamily="34" charset="0"/>
              </a:rPr>
              <a:t> … </a:t>
            </a:r>
            <a:br>
              <a:rPr lang="en-US" sz="2000" dirty="0">
                <a:solidFill>
                  <a:srgbClr val="FFFF00"/>
                </a:solidFill>
                <a:latin typeface="Arial" panose="020B0604020202020204" pitchFamily="34" charset="0"/>
                <a:cs typeface="Arial" panose="020B0604020202020204" pitchFamily="34" charset="0"/>
              </a:rPr>
            </a:b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Giá</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trị</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các</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sản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phẩm</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thu</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được</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từ</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trồng</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Hồi</a:t>
            </a:r>
            <a:r>
              <a:rPr lang="en-US" sz="2000" b="1" dirty="0">
                <a:solidFill>
                  <a:srgbClr val="FFFF00"/>
                </a:solidFill>
                <a:latin typeface="Arial" panose="020B0604020202020204" pitchFamily="34" charset="0"/>
                <a:cs typeface="Arial" panose="020B0604020202020204" pitchFamily="34" charset="0"/>
              </a:rPr>
              <a:t> </a:t>
            </a:r>
            <a:r>
              <a:rPr lang="en-US" sz="2000" dirty="0">
                <a:solidFill>
                  <a:srgbClr val="FFFF00"/>
                </a:solidFill>
                <a:latin typeface="Arial" panose="020B0604020202020204" pitchFamily="34" charset="0"/>
                <a:cs typeface="Arial" panose="020B0604020202020204" pitchFamily="34" charset="0"/>
              </a:rPr>
              <a:t/>
            </a:r>
            <a:br>
              <a:rPr lang="en-US" sz="2000" dirty="0">
                <a:solidFill>
                  <a:srgbClr val="FFFF00"/>
                </a:solidFill>
                <a:latin typeface="Arial" panose="020B0604020202020204" pitchFamily="34" charset="0"/>
                <a:cs typeface="Arial" panose="020B0604020202020204" pitchFamily="34" charset="0"/>
              </a:rPr>
            </a:br>
            <a:r>
              <a:rPr lang="en-US" sz="2000" dirty="0" err="1">
                <a:solidFill>
                  <a:srgbClr val="FFFF00"/>
                </a:solidFill>
                <a:latin typeface="Arial" panose="020B0604020202020204" pitchFamily="34" charset="0"/>
                <a:cs typeface="Arial" panose="020B0604020202020204" pitchFamily="34" charset="0"/>
              </a:rPr>
              <a:t>Nhận</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xét</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đánh</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giá</a:t>
            </a:r>
            <a:r>
              <a:rPr lang="en-US" sz="2000" dirty="0">
                <a:solidFill>
                  <a:srgbClr val="FFFF00"/>
                </a:solidFill>
                <a:latin typeface="Arial" panose="020B0604020202020204" pitchFamily="34" charset="0"/>
                <a:cs typeface="Arial" panose="020B0604020202020204" pitchFamily="34" charset="0"/>
              </a:rPr>
              <a:t>, </a:t>
            </a:r>
            <a:r>
              <a:rPr lang="en-US" sz="2000" dirty="0" err="1">
                <a:solidFill>
                  <a:srgbClr val="FFFF00"/>
                </a:solidFill>
                <a:latin typeface="Arial" panose="020B0604020202020204" pitchFamily="34" charset="0"/>
                <a:cs typeface="Arial" panose="020B0604020202020204" pitchFamily="34" charset="0"/>
              </a:rPr>
              <a:t>đề</a:t>
            </a:r>
            <a:r>
              <a:rPr lang="en-US" sz="2000" dirty="0">
                <a:solidFill>
                  <a:srgbClr val="FFFF00"/>
                </a:solidFill>
                <a:latin typeface="Arial" panose="020B0604020202020204" pitchFamily="34" charset="0"/>
                <a:cs typeface="Arial" panose="020B0604020202020204" pitchFamily="34" charset="0"/>
              </a:rPr>
              <a:t> </a:t>
            </a:r>
            <a:r>
              <a:rPr lang="en-US" sz="2000" dirty="0" err="1" smtClean="0">
                <a:solidFill>
                  <a:srgbClr val="FFFF00"/>
                </a:solidFill>
                <a:latin typeface="Arial" panose="020B0604020202020204" pitchFamily="34" charset="0"/>
                <a:cs typeface="Arial" panose="020B0604020202020204" pitchFamily="34" charset="0"/>
              </a:rPr>
              <a:t>nghị</a:t>
            </a:r>
            <a:r>
              <a:rPr lang="en-US" sz="2000" dirty="0"/>
              <a:t/>
            </a:r>
            <a:br>
              <a:rPr lang="en-US" sz="2000" dirty="0"/>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endParaRPr lang="en-US" sz="2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44788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295421" y="5725600"/>
            <a:ext cx="11451102" cy="1470025"/>
          </a:xfrm>
        </p:spPr>
        <p:txBody>
          <a:bodyPr>
            <a:normAutofit fontScale="90000"/>
          </a:bodyPr>
          <a:lstStyle/>
          <a:p>
            <a:pPr algn="l"/>
            <a:r>
              <a:rPr lang="en-US" sz="2200" b="1" dirty="0">
                <a:solidFill>
                  <a:srgbClr val="FFFF00"/>
                </a:solidFill>
                <a:latin typeface="Arial" panose="020B0604020202020204" pitchFamily="34" charset="0"/>
                <a:cs typeface="Arial" panose="020B0604020202020204" pitchFamily="34" charset="0"/>
              </a:rPr>
              <a:t>QUẾ</a:t>
            </a: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Tên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khoa</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học</a:t>
            </a:r>
            <a:r>
              <a:rPr lang="en-US" sz="2200" dirty="0">
                <a:solidFill>
                  <a:srgbClr val="FFFF00"/>
                </a:solidFill>
                <a:latin typeface="Arial" panose="020B0604020202020204" pitchFamily="34" charset="0"/>
                <a:cs typeface="Arial" panose="020B0604020202020204" pitchFamily="34" charset="0"/>
              </a:rPr>
              <a:t>: </a:t>
            </a:r>
            <a:r>
              <a:rPr lang="en-US" sz="2200" i="1" dirty="0" err="1">
                <a:solidFill>
                  <a:srgbClr val="FFFF00"/>
                </a:solidFill>
                <a:latin typeface="Arial" panose="020B0604020202020204" pitchFamily="34" charset="0"/>
                <a:cs typeface="Arial" panose="020B0604020202020204" pitchFamily="34" charset="0"/>
              </a:rPr>
              <a:t>Cinamomum</a:t>
            </a:r>
            <a:r>
              <a:rPr lang="en-US" sz="2200" i="1" dirty="0">
                <a:solidFill>
                  <a:srgbClr val="FFFF00"/>
                </a:solidFill>
                <a:latin typeface="Arial" panose="020B0604020202020204" pitchFamily="34" charset="0"/>
                <a:cs typeface="Arial" panose="020B0604020202020204" pitchFamily="34" charset="0"/>
              </a:rPr>
              <a:t> cassia</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Họ</a:t>
            </a:r>
            <a:r>
              <a:rPr lang="en-US" sz="2200" dirty="0">
                <a:solidFill>
                  <a:srgbClr val="FFFF00"/>
                </a:solidFill>
                <a:latin typeface="Arial" panose="020B0604020202020204" pitchFamily="34" charset="0"/>
                <a:cs typeface="Arial" panose="020B0604020202020204" pitchFamily="34" charset="0"/>
              </a:rPr>
              <a:t> Long </a:t>
            </a:r>
            <a:r>
              <a:rPr lang="en-US" sz="2200" dirty="0" err="1">
                <a:solidFill>
                  <a:srgbClr val="FFFF00"/>
                </a:solidFill>
                <a:latin typeface="Arial" panose="020B0604020202020204" pitchFamily="34" charset="0"/>
                <a:cs typeface="Arial" panose="020B0604020202020204" pitchFamily="34" charset="0"/>
              </a:rPr>
              <a:t>Não</a:t>
            </a:r>
            <a:r>
              <a:rPr lang="en-US" sz="2200" dirty="0">
                <a:solidFill>
                  <a:srgbClr val="FFFF00"/>
                </a:solidFill>
                <a:latin typeface="Arial" panose="020B0604020202020204" pitchFamily="34" charset="0"/>
                <a:cs typeface="Arial" panose="020B0604020202020204" pitchFamily="34" charset="0"/>
              </a:rPr>
              <a:t>:</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Đặc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điểm</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chất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lượng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giống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Địa</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phương</a:t>
            </a:r>
            <a:r>
              <a:rPr lang="en-US" sz="2200" dirty="0" smtClean="0">
                <a:solidFill>
                  <a:srgbClr val="FFFF00"/>
                </a:solidFill>
                <a:latin typeface="Arial" panose="020B0604020202020204" pitchFamily="34" charset="0"/>
                <a:cs typeface="Arial" panose="020B0604020202020204" pitchFamily="34" charset="0"/>
              </a:rPr>
              <a:t>).…</a:t>
            </a: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Bộ</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phận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dùng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Vỏ</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quế</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Cành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lá</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Quế</a:t>
            </a:r>
            <a:r>
              <a:rPr lang="en-US" sz="2200" dirty="0">
                <a:solidFill>
                  <a:srgbClr val="FFFF00"/>
                </a:solidFill>
                <a:latin typeface="Arial" panose="020B0604020202020204" pitchFamily="34" charset="0"/>
                <a:cs typeface="Arial" panose="020B0604020202020204" pitchFamily="34" charset="0"/>
              </a:rPr>
              <a:t> chi, </a:t>
            </a:r>
            <a:r>
              <a:rPr lang="en-US" sz="2200" dirty="0" err="1">
                <a:solidFill>
                  <a:srgbClr val="FFFF00"/>
                </a:solidFill>
                <a:latin typeface="Arial" panose="020B0604020202020204" pitchFamily="34" charset="0"/>
                <a:cs typeface="Arial" panose="020B0604020202020204" pitchFamily="34" charset="0"/>
              </a:rPr>
              <a:t>Tinh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dầu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quế</a:t>
            </a:r>
            <a:r>
              <a:rPr lang="en-US" sz="2200" dirty="0">
                <a:solidFill>
                  <a:srgbClr val="FFFF00"/>
                </a:solidFill>
                <a:latin typeface="Arial" panose="020B0604020202020204" pitchFamily="34" charset="0"/>
                <a:cs typeface="Arial" panose="020B0604020202020204" pitchFamily="34" charset="0"/>
              </a:rPr>
              <a:t>.</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Thành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phần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hóa</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học</a:t>
            </a:r>
            <a:r>
              <a:rPr lang="en-US" sz="2200" dirty="0">
                <a:solidFill>
                  <a:srgbClr val="FFFF00"/>
                </a:solidFill>
                <a:latin typeface="Arial" panose="020B0604020202020204" pitchFamily="34" charset="0"/>
                <a:cs typeface="Arial" panose="020B0604020202020204" pitchFamily="34" charset="0"/>
              </a:rPr>
              <a:t>:</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Vỏ</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Quế</a:t>
            </a: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Tinh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dầu</a:t>
            </a:r>
            <a:r>
              <a:rPr lang="en-US" sz="2200" dirty="0">
                <a:solidFill>
                  <a:srgbClr val="FFFF00"/>
                </a:solidFill>
                <a:latin typeface="Arial" panose="020B0604020202020204" pitchFamily="34" charset="0"/>
                <a:cs typeface="Arial" panose="020B0604020202020204" pitchFamily="34" charset="0"/>
              </a:rPr>
              <a:t> 1-3%, </a:t>
            </a:r>
            <a:r>
              <a:rPr lang="en-US" sz="2200" dirty="0" err="1">
                <a:solidFill>
                  <a:srgbClr val="FFFF00"/>
                </a:solidFill>
                <a:latin typeface="Arial" panose="020B0604020202020204" pitchFamily="34" charset="0"/>
                <a:cs typeface="Arial" panose="020B0604020202020204" pitchFamily="34" charset="0"/>
              </a:rPr>
              <a:t>có</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thể</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đạt</a:t>
            </a:r>
            <a:r>
              <a:rPr lang="en-US" sz="2200" dirty="0">
                <a:solidFill>
                  <a:srgbClr val="FFFF00"/>
                </a:solidFill>
                <a:latin typeface="Arial" panose="020B0604020202020204" pitchFamily="34" charset="0"/>
                <a:cs typeface="Arial" panose="020B0604020202020204" pitchFamily="34" charset="0"/>
              </a:rPr>
              <a:t> 6%, </a:t>
            </a:r>
            <a:r>
              <a:rPr lang="en-US" sz="2200" dirty="0" err="1">
                <a:solidFill>
                  <a:srgbClr val="FFFF00"/>
                </a:solidFill>
                <a:latin typeface="Arial" panose="020B0604020202020204" pitchFamily="34" charset="0"/>
                <a:cs typeface="Arial" panose="020B0604020202020204" pitchFamily="34" charset="0"/>
              </a:rPr>
              <a:t>Các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hợp</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chất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diterpenoid</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phenylglycosid</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chất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nhầy</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các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hợp</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chất</a:t>
            </a:r>
            <a:r>
              <a:rPr lang="en-US" sz="2200" dirty="0">
                <a:solidFill>
                  <a:srgbClr val="FFFF00"/>
                </a:solidFill>
                <a:latin typeface="Arial" panose="020B0604020202020204" pitchFamily="34" charset="0"/>
                <a:cs typeface="Arial" panose="020B0604020202020204" pitchFamily="34" charset="0"/>
              </a:rPr>
              <a:t> flavonoid…</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Tinh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dầu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quế</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tên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thương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phẩm</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là</a:t>
            </a:r>
            <a:r>
              <a:rPr lang="en-US" sz="2200" dirty="0">
                <a:solidFill>
                  <a:srgbClr val="FFFF00"/>
                </a:solidFill>
                <a:latin typeface="Arial" panose="020B0604020202020204" pitchFamily="34" charset="0"/>
                <a:cs typeface="Arial" panose="020B0604020202020204" pitchFamily="34" charset="0"/>
              </a:rPr>
              <a:t> Cassia oil, </a:t>
            </a:r>
            <a:r>
              <a:rPr lang="en-US" sz="2200" dirty="0" err="1">
                <a:solidFill>
                  <a:srgbClr val="FFFF00"/>
                </a:solidFill>
                <a:latin typeface="Arial" panose="020B0604020202020204" pitchFamily="34" charset="0"/>
                <a:cs typeface="Arial" panose="020B0604020202020204" pitchFamily="34" charset="0"/>
              </a:rPr>
              <a:t>là</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chất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lỏng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không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màu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đến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màu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vàng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nâu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mùi</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thơm</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vị</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ngọt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sau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nóng</a:t>
            </a:r>
            <a:r>
              <a:rPr lang="en-US" sz="2200" dirty="0">
                <a:solidFill>
                  <a:srgbClr val="FFFF00"/>
                </a:solidFill>
                <a:latin typeface="Arial" panose="020B0604020202020204" pitchFamily="34" charset="0"/>
                <a:cs typeface="Arial" panose="020B0604020202020204" pitchFamily="34" charset="0"/>
              </a:rPr>
              <a:t> cay. </a:t>
            </a:r>
            <a:r>
              <a:rPr lang="en-US" sz="2200" dirty="0" err="1">
                <a:solidFill>
                  <a:srgbClr val="FFFF00"/>
                </a:solidFill>
                <a:latin typeface="Arial" panose="020B0604020202020204" pitchFamily="34" charset="0"/>
                <a:cs typeface="Arial" panose="020B0604020202020204" pitchFamily="34" charset="0"/>
              </a:rPr>
              <a:t>Thành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phần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chính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trong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dầu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Quế</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là</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aldehyd</a:t>
            </a:r>
            <a:r>
              <a:rPr lang="en-US" sz="2200" dirty="0">
                <a:solidFill>
                  <a:srgbClr val="FFFF00"/>
                </a:solidFill>
                <a:latin typeface="Arial" panose="020B0604020202020204" pitchFamily="34" charset="0"/>
                <a:cs typeface="Arial" panose="020B0604020202020204" pitchFamily="34" charset="0"/>
              </a:rPr>
              <a:t> </a:t>
            </a:r>
            <a:r>
              <a:rPr lang="en-US" sz="2200" dirty="0" err="1" smtClean="0">
                <a:solidFill>
                  <a:srgbClr val="FFFF00"/>
                </a:solidFill>
                <a:latin typeface="Arial" panose="020B0604020202020204" pitchFamily="34" charset="0"/>
                <a:cs typeface="Arial" panose="020B0604020202020204" pitchFamily="34" charset="0"/>
              </a:rPr>
              <a:t>cinamic</a:t>
            </a:r>
            <a:r>
              <a:rPr lang="en-US" sz="2200" dirty="0" smtClean="0">
                <a:solidFill>
                  <a:srgbClr val="FFFF00"/>
                </a:solidFill>
                <a:latin typeface="Arial" panose="020B0604020202020204" pitchFamily="34" charset="0"/>
                <a:cs typeface="Arial" panose="020B0604020202020204" pitchFamily="34" charset="0"/>
              </a:rPr>
              <a:t> </a:t>
            </a:r>
            <a:r>
              <a:rPr lang="en-US" sz="2200" dirty="0">
                <a:solidFill>
                  <a:srgbClr val="FFFF00"/>
                </a:solidFill>
                <a:latin typeface="Arial" panose="020B0604020202020204" pitchFamily="34" charset="0"/>
                <a:cs typeface="Arial" panose="020B0604020202020204" pitchFamily="34" charset="0"/>
              </a:rPr>
              <a:t>(70-95</a:t>
            </a:r>
            <a:r>
              <a:rPr lang="en-US" sz="2200" dirty="0" smtClean="0">
                <a:solidFill>
                  <a:srgbClr val="FFFF00"/>
                </a:solidFill>
                <a:latin typeface="Arial" panose="020B0604020202020204" pitchFamily="34" charset="0"/>
                <a:cs typeface="Arial" panose="020B0604020202020204" pitchFamily="34" charset="0"/>
              </a:rPr>
              <a:t>%). </a:t>
            </a:r>
            <a:r>
              <a:rPr lang="en-US" sz="2400" dirty="0">
                <a:solidFill>
                  <a:srgbClr val="FFFF00"/>
                </a:solidFill>
                <a:latin typeface="Arial" panose="020B0604020202020204" pitchFamily="34" charset="0"/>
                <a:cs typeface="Arial" panose="020B0604020202020204" pitchFamily="34" charset="0"/>
              </a:rPr>
              <a:t>DÐVN V qui </a:t>
            </a:r>
            <a:r>
              <a:rPr lang="en-US" sz="2400" dirty="0" err="1">
                <a:solidFill>
                  <a:srgbClr val="FFFF00"/>
                </a:solidFill>
                <a:latin typeface="Arial" panose="020B0604020202020204" pitchFamily="34" charset="0"/>
                <a:cs typeface="Arial" panose="020B0604020202020204" pitchFamily="34" charset="0"/>
              </a:rPr>
              <a:t>định</a:t>
            </a:r>
            <a:r>
              <a:rPr lang="en-US" sz="2400" dirty="0">
                <a:solidFill>
                  <a:srgbClr val="FFFF00"/>
                </a:solidFill>
                <a:latin typeface="Arial" panose="020B0604020202020204" pitchFamily="34" charset="0"/>
                <a:cs typeface="Arial" panose="020B0604020202020204" pitchFamily="34" charset="0"/>
              </a:rPr>
              <a:t> </a:t>
            </a:r>
            <a:r>
              <a:rPr lang="en-US" sz="2400" dirty="0" err="1" smtClean="0">
                <a:solidFill>
                  <a:srgbClr val="FFFF00"/>
                </a:solidFill>
                <a:latin typeface="Arial" panose="020B0604020202020204" pitchFamily="34" charset="0"/>
                <a:cs typeface="Arial" panose="020B0604020202020204" pitchFamily="34" charset="0"/>
              </a:rPr>
              <a:t>Cinamaldehy</a:t>
            </a:r>
            <a:r>
              <a:rPr lang="en-US" sz="2400" dirty="0" smtClean="0">
                <a:solidFill>
                  <a:srgbClr val="FFFF00"/>
                </a:solidFill>
                <a:latin typeface="Arial" panose="020B0604020202020204" pitchFamily="34" charset="0"/>
                <a:cs typeface="Arial" panose="020B0604020202020204" pitchFamily="34" charset="0"/>
              </a:rPr>
              <a:t> </a:t>
            </a:r>
            <a:r>
              <a:rPr lang="en-US" sz="2400" dirty="0">
                <a:solidFill>
                  <a:srgbClr val="FFFF00"/>
                </a:solidFill>
                <a:latin typeface="Arial" panose="020B0604020202020204" pitchFamily="34" charset="0"/>
                <a:cs typeface="Arial" panose="020B0604020202020204" pitchFamily="34" charset="0"/>
              </a:rPr>
              <a:t>d / </a:t>
            </a:r>
            <a:r>
              <a:rPr lang="en-US" sz="2400" dirty="0" err="1">
                <a:solidFill>
                  <a:srgbClr val="FFFF00"/>
                </a:solidFill>
                <a:latin typeface="Arial" panose="020B0604020202020204" pitchFamily="34" charset="0"/>
                <a:cs typeface="Arial" panose="020B0604020202020204" pitchFamily="34" charset="0"/>
              </a:rPr>
              <a:t>tinh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dầu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ít</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nhất</a:t>
            </a:r>
            <a:r>
              <a:rPr lang="en-US" sz="2400" dirty="0">
                <a:solidFill>
                  <a:srgbClr val="FFFF00"/>
                </a:solidFill>
                <a:latin typeface="Arial" panose="020B0604020202020204" pitchFamily="34" charset="0"/>
                <a:cs typeface="Arial" panose="020B0604020202020204" pitchFamily="34" charset="0"/>
              </a:rPr>
              <a:t> </a:t>
            </a:r>
            <a:r>
              <a:rPr lang="en-US" sz="2400" dirty="0" smtClean="0">
                <a:solidFill>
                  <a:srgbClr val="FFFF00"/>
                </a:solidFill>
                <a:latin typeface="Arial" panose="020B0604020202020204" pitchFamily="34" charset="0"/>
                <a:cs typeface="Arial" panose="020B0604020202020204" pitchFamily="34" charset="0"/>
              </a:rPr>
              <a:t>85%</a:t>
            </a: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Lá</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dầu</a:t>
            </a:r>
            <a:r>
              <a:rPr lang="en-US" sz="2200" dirty="0">
                <a:solidFill>
                  <a:srgbClr val="FFFF00"/>
                </a:solidFill>
                <a:latin typeface="Arial" panose="020B0604020202020204" pitchFamily="34" charset="0"/>
                <a:cs typeface="Arial" panose="020B0604020202020204" pitchFamily="34" charset="0"/>
              </a:rPr>
              <a:t> 0,14-1,4%</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Tác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dụng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dược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lý</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và</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công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dụng</a:t>
            </a: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vi-VN" sz="2200" dirty="0">
                <a:solidFill>
                  <a:srgbClr val="FFFF00"/>
                </a:solidFill>
                <a:latin typeface="Arial" panose="020B0604020202020204" pitchFamily="34" charset="0"/>
                <a:cs typeface="Arial" panose="020B0604020202020204" pitchFamily="34" charset="0"/>
              </a:rPr>
              <a:t>Quế có tác dụng kích thích tiêu hóa, trợ hô hấp và tuần hoàn, tăng sự bài tiết, co mạch…</a:t>
            </a: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vi-VN" sz="2200" dirty="0">
                <a:solidFill>
                  <a:srgbClr val="FFFF00"/>
                </a:solidFill>
                <a:latin typeface="Arial" panose="020B0604020202020204" pitchFamily="34" charset="0"/>
                <a:cs typeface="Arial" panose="020B0604020202020204" pitchFamily="34" charset="0"/>
              </a:rPr>
              <a:t>Tinh dầu quế có tác dụng sát khuẩn, kích thích tiêu hóa, kích thích hệ thống thần kinh…</a:t>
            </a: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Trồng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trọt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và</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khai</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thác</a:t>
            </a:r>
            <a:r>
              <a:rPr lang="en-US" sz="2200" dirty="0">
                <a:solidFill>
                  <a:srgbClr val="FFFF00"/>
                </a:solidFill>
                <a:latin typeface="Arial" panose="020B0604020202020204" pitchFamily="34" charset="0"/>
                <a:cs typeface="Arial" panose="020B0604020202020204" pitchFamily="34" charset="0"/>
              </a:rPr>
              <a:t>: </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Diện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tích</a:t>
            </a:r>
            <a:r>
              <a:rPr lang="en-US" sz="2200" dirty="0">
                <a:solidFill>
                  <a:srgbClr val="FFFF00"/>
                </a:solidFill>
                <a:latin typeface="Arial" panose="020B0604020202020204" pitchFamily="34" charset="0"/>
                <a:cs typeface="Arial" panose="020B0604020202020204" pitchFamily="34" charset="0"/>
              </a:rPr>
              <a:t> </a:t>
            </a:r>
            <a:r>
              <a:rPr lang="en-US" sz="2200" dirty="0" err="1" smtClean="0">
                <a:solidFill>
                  <a:srgbClr val="FFFF00"/>
                </a:solidFill>
                <a:latin typeface="Arial" panose="020B0604020202020204" pitchFamily="34" charset="0"/>
                <a:cs typeface="Arial" panose="020B0604020202020204" pitchFamily="34" charset="0"/>
              </a:rPr>
              <a:t>trồng</a:t>
            </a:r>
            <a:r>
              <a:rPr lang="en-US" sz="2200" dirty="0" smtClean="0">
                <a:solidFill>
                  <a:srgbClr val="FFFF00"/>
                </a:solidFill>
                <a:latin typeface="Arial" panose="020B0604020202020204" pitchFamily="34" charset="0"/>
                <a:cs typeface="Arial" panose="020B0604020202020204" pitchFamily="34" charset="0"/>
              </a:rPr>
              <a:t>, </a:t>
            </a:r>
            <a:r>
              <a:rPr lang="en-US" sz="2200" dirty="0" err="1" smtClean="0">
                <a:solidFill>
                  <a:srgbClr val="FFFF00"/>
                </a:solidFill>
                <a:latin typeface="Arial" panose="020B0604020202020204" pitchFamily="34" charset="0"/>
                <a:cs typeface="Arial" panose="020B0604020202020204" pitchFamily="34" charset="0"/>
              </a:rPr>
              <a:t>Sản</a:t>
            </a:r>
            <a:r>
              <a:rPr lang="en-US" sz="2200" dirty="0" smtClean="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lượng</a:t>
            </a:r>
            <a:r>
              <a:rPr lang="en-US" sz="2200" dirty="0">
                <a:solidFill>
                  <a:srgbClr val="FFFF00"/>
                </a:solidFill>
                <a:latin typeface="Arial" panose="020B0604020202020204" pitchFamily="34" charset="0"/>
                <a:cs typeface="Arial" panose="020B0604020202020204" pitchFamily="34" charset="0"/>
              </a:rPr>
              <a:t>:(</a:t>
            </a:r>
            <a:r>
              <a:rPr lang="en-US" sz="2200" dirty="0" err="1">
                <a:solidFill>
                  <a:srgbClr val="FFFF00"/>
                </a:solidFill>
                <a:latin typeface="Arial" panose="020B0604020202020204" pitchFamily="34" charset="0"/>
                <a:cs typeface="Arial" panose="020B0604020202020204" pitchFamily="34" charset="0"/>
              </a:rPr>
              <a:t>tấn</a:t>
            </a:r>
            <a:r>
              <a:rPr lang="en-US" sz="2200" dirty="0">
                <a:solidFill>
                  <a:srgbClr val="FFFF00"/>
                </a:solidFill>
                <a:latin typeface="Arial" panose="020B0604020202020204" pitchFamily="34" charset="0"/>
                <a:cs typeface="Arial" panose="020B0604020202020204" pitchFamily="34" charset="0"/>
              </a:rPr>
              <a:t>/</a:t>
            </a:r>
            <a:r>
              <a:rPr lang="en-US" sz="2200" dirty="0" err="1">
                <a:solidFill>
                  <a:srgbClr val="FFFF00"/>
                </a:solidFill>
                <a:latin typeface="Arial" panose="020B0604020202020204" pitchFamily="34" charset="0"/>
                <a:cs typeface="Arial" panose="020B0604020202020204" pitchFamily="34" charset="0"/>
              </a:rPr>
              <a:t>năm</a:t>
            </a:r>
            <a:r>
              <a:rPr lang="en-US" sz="2200" dirty="0">
                <a:solidFill>
                  <a:srgbClr val="FFFF00"/>
                </a:solidFill>
                <a:latin typeface="Arial" panose="020B0604020202020204" pitchFamily="34" charset="0"/>
                <a:cs typeface="Arial" panose="020B0604020202020204" pitchFamily="34" charset="0"/>
              </a:rPr>
              <a:t>) </a:t>
            </a:r>
            <a:r>
              <a:rPr lang="en-US" sz="2200" dirty="0" smtClean="0">
                <a:solidFill>
                  <a:srgbClr val="FFFF00"/>
                </a:solidFill>
                <a:latin typeface="Arial" panose="020B0604020202020204" pitchFamily="34" charset="0"/>
                <a:cs typeface="Arial" panose="020B0604020202020204" pitchFamily="34" charset="0"/>
              </a:rPr>
              <a:t/>
            </a:r>
            <a:br>
              <a:rPr lang="en-US" sz="2200" dirty="0" smtClean="0">
                <a:solidFill>
                  <a:srgbClr val="FFFF00"/>
                </a:solidFill>
                <a:latin typeface="Arial" panose="020B0604020202020204" pitchFamily="34" charset="0"/>
                <a:cs typeface="Arial" panose="020B0604020202020204" pitchFamily="34" charset="0"/>
              </a:rPr>
            </a:br>
            <a:r>
              <a:rPr lang="vi-VN" sz="2200" b="1"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Sinh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trưởng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phát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triển</a:t>
            </a:r>
            <a:r>
              <a:rPr lang="en-US" sz="2200" dirty="0">
                <a:solidFill>
                  <a:srgbClr val="FFFF00"/>
                </a:solidFill>
                <a:latin typeface="Arial" panose="020B0604020202020204" pitchFamily="34" charset="0"/>
                <a:cs typeface="Arial" panose="020B0604020202020204" pitchFamily="34" charset="0"/>
              </a:rPr>
              <a:t> …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Năng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suất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chất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lượng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vỏ</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cành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lá</a:t>
            </a:r>
            <a:r>
              <a:rPr lang="en-US" sz="2200" dirty="0">
                <a:solidFill>
                  <a:srgbClr val="FFFF00"/>
                </a:solidFill>
                <a:latin typeface="Arial" panose="020B0604020202020204" pitchFamily="34" charset="0"/>
                <a:cs typeface="Arial" panose="020B0604020202020204" pitchFamily="34" charset="0"/>
              </a:rPr>
              <a:t>…</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Hàm</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lượng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dầu</a:t>
            </a:r>
            <a:r>
              <a:rPr lang="en-US" sz="2200" dirty="0">
                <a:solidFill>
                  <a:srgbClr val="FFFF00"/>
                </a:solidFill>
                <a:latin typeface="Arial" panose="020B0604020202020204" pitchFamily="34" charset="0"/>
                <a:cs typeface="Arial" panose="020B0604020202020204" pitchFamily="34" charset="0"/>
              </a:rPr>
              <a:t>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Hàm</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lượng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cinamaldehyt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trong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dầu</a:t>
            </a:r>
            <a:r>
              <a:rPr lang="en-US" sz="2200" dirty="0">
                <a:solidFill>
                  <a:srgbClr val="FFFF00"/>
                </a:solidFill>
                <a:latin typeface="Arial" panose="020B0604020202020204" pitchFamily="34" charset="0"/>
                <a:cs typeface="Arial" panose="020B0604020202020204" pitchFamily="34" charset="0"/>
              </a:rPr>
              <a:t> …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Giá</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trị</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các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sản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phẩm</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thu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được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từ</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trồng</a:t>
            </a:r>
            <a:r>
              <a:rPr lang="en-US" sz="2200" dirty="0">
                <a:solidFill>
                  <a:srgbClr val="FFFF00"/>
                </a:solidFill>
                <a:latin typeface="Arial" panose="020B0604020202020204" pitchFamily="34" charset="0"/>
                <a:cs typeface="Arial" panose="020B0604020202020204" pitchFamily="34" charset="0"/>
              </a:rPr>
              <a:t> </a:t>
            </a:r>
            <a:r>
              <a:rPr lang="en-US" sz="2200" dirty="0" err="1" smtClean="0">
                <a:solidFill>
                  <a:srgbClr val="FFFF00"/>
                </a:solidFill>
                <a:latin typeface="Arial" panose="020B0604020202020204" pitchFamily="34" charset="0"/>
                <a:cs typeface="Arial" panose="020B0604020202020204" pitchFamily="34" charset="0"/>
              </a:rPr>
              <a:t>Quế</a:t>
            </a: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Nhận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xét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đánh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giá</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đề</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nghị</a:t>
            </a:r>
            <a:r>
              <a:rPr lang="en-US" sz="2200" dirty="0">
                <a:solidFill>
                  <a:srgbClr val="FFFF00"/>
                </a:solidFill>
                <a:latin typeface="Arial" panose="020B0604020202020204" pitchFamily="34" charset="0"/>
                <a:cs typeface="Arial" panose="020B0604020202020204" pitchFamily="34" charset="0"/>
              </a:rPr>
              <a:t> </a:t>
            </a:r>
            <a:r>
              <a:rPr lang="vi-VN" sz="2200" dirty="0">
                <a:solidFill>
                  <a:srgbClr val="FFFF00"/>
                </a:solidFill>
                <a:latin typeface="Arial" panose="020B0604020202020204" pitchFamily="34" charset="0"/>
                <a:cs typeface="Arial" panose="020B0604020202020204" pitchFamily="34" charset="0"/>
              </a:rPr>
              <a:t>Đánh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giá</a:t>
            </a:r>
            <a:r>
              <a:rPr lang="en-US" sz="2200" dirty="0">
                <a:solidFill>
                  <a:srgbClr val="FFFF00"/>
                </a:solidFill>
                <a:latin typeface="Arial" panose="020B0604020202020204" pitchFamily="34" charset="0"/>
                <a:cs typeface="Arial" panose="020B0604020202020204" pitchFamily="34" charset="0"/>
              </a:rPr>
              <a:t>,</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endParaRPr lang="en-US" sz="2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25910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253218" y="6527458"/>
            <a:ext cx="11085342" cy="1470025"/>
          </a:xfrm>
        </p:spPr>
        <p:txBody>
          <a:bodyPr>
            <a:normAutofit fontScale="90000"/>
          </a:bodyPr>
          <a:lstStyle/>
          <a:p>
            <a:pPr algn="l"/>
            <a:r>
              <a:rPr lang="en-US" sz="2200" dirty="0">
                <a:solidFill>
                  <a:srgbClr val="FFFF00"/>
                </a:solidFill>
              </a:rPr>
              <a:t/>
            </a:r>
            <a:br>
              <a:rPr lang="en-US" sz="2200" dirty="0">
                <a:solidFill>
                  <a:srgbClr val="FFFF00"/>
                </a:solidFill>
              </a:rPr>
            </a:br>
            <a:r>
              <a:rPr lang="en-US" sz="2200" b="1" dirty="0">
                <a:solidFill>
                  <a:srgbClr val="FFFF00"/>
                </a:solidFill>
                <a:latin typeface="Arial" panose="020B0604020202020204" pitchFamily="34" charset="0"/>
                <a:cs typeface="Arial" panose="020B0604020202020204" pitchFamily="34" charset="0"/>
              </a:rPr>
              <a:t>TINH DẦU </a:t>
            </a:r>
            <a:r>
              <a:rPr lang="en-US" sz="2200" b="1" dirty="0" smtClean="0">
                <a:solidFill>
                  <a:srgbClr val="FFFF00"/>
                </a:solidFill>
                <a:latin typeface="Arial" panose="020B0604020202020204" pitchFamily="34" charset="0"/>
                <a:cs typeface="Arial" panose="020B0604020202020204" pitchFamily="34" charset="0"/>
              </a:rPr>
              <a:t>TRẦM H</a:t>
            </a:r>
            <a:r>
              <a:rPr lang="vi-VN" sz="2200" b="1" dirty="0">
                <a:solidFill>
                  <a:srgbClr val="FFFF00"/>
                </a:solidFill>
                <a:latin typeface="Arial" panose="020B0604020202020204" pitchFamily="34" charset="0"/>
                <a:cs typeface="Arial" panose="020B0604020202020204" pitchFamily="34" charset="0"/>
              </a:rPr>
              <a:t>ƯƠ</a:t>
            </a:r>
            <a:r>
              <a:rPr lang="en-US" sz="2200" b="1" dirty="0" smtClean="0">
                <a:solidFill>
                  <a:srgbClr val="FFFF00"/>
                </a:solidFill>
                <a:latin typeface="Arial" panose="020B0604020202020204" pitchFamily="34" charset="0"/>
                <a:cs typeface="Arial" panose="020B0604020202020204" pitchFamily="34" charset="0"/>
              </a:rPr>
              <a:t>NG - CÂY DÓ</a:t>
            </a:r>
            <a:r>
              <a:rPr lang="en-US" sz="2200" b="1" dirty="0">
                <a:solidFill>
                  <a:srgbClr val="FFFF00"/>
                </a:solidFill>
                <a:latin typeface="Arial" panose="020B0604020202020204" pitchFamily="34" charset="0"/>
                <a:cs typeface="Arial" panose="020B0604020202020204" pitchFamily="34" charset="0"/>
              </a:rPr>
              <a:t/>
            </a:r>
            <a:br>
              <a:rPr lang="en-US" sz="2200" b="1"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smtClean="0">
                <a:solidFill>
                  <a:srgbClr val="FFFF00"/>
                </a:solidFill>
                <a:latin typeface="Arial" panose="020B0604020202020204" pitchFamily="34" charset="0"/>
                <a:cs typeface="Arial" panose="020B0604020202020204" pitchFamily="34" charset="0"/>
              </a:rPr>
              <a:t>- </a:t>
            </a:r>
            <a:r>
              <a:rPr lang="en-US" sz="2200" dirty="0" err="1" smtClean="0">
                <a:solidFill>
                  <a:srgbClr val="FFFF00"/>
                </a:solidFill>
                <a:latin typeface="Arial" panose="020B0604020202020204" pitchFamily="34" charset="0"/>
                <a:cs typeface="Arial" panose="020B0604020202020204" pitchFamily="34" charset="0"/>
              </a:rPr>
              <a:t>Tên</a:t>
            </a:r>
            <a:r>
              <a:rPr lang="en-US" sz="2200" dirty="0" smtClean="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khoa</a:t>
            </a:r>
            <a:r>
              <a:rPr lang="en-US" sz="2200" dirty="0">
                <a:solidFill>
                  <a:srgbClr val="FFFF00"/>
                </a:solidFill>
                <a:latin typeface="Arial" panose="020B0604020202020204" pitchFamily="34" charset="0"/>
                <a:cs typeface="Arial" panose="020B0604020202020204" pitchFamily="34" charset="0"/>
              </a:rPr>
              <a:t> </a:t>
            </a:r>
            <a:r>
              <a:rPr lang="en-US" sz="2200" dirty="0" err="1" smtClean="0">
                <a:solidFill>
                  <a:srgbClr val="FFFF00"/>
                </a:solidFill>
                <a:latin typeface="Arial" panose="020B0604020202020204" pitchFamily="34" charset="0"/>
                <a:cs typeface="Arial" panose="020B0604020202020204" pitchFamily="34" charset="0"/>
              </a:rPr>
              <a:t>học</a:t>
            </a:r>
            <a:r>
              <a:rPr lang="en-US" sz="2200" dirty="0" smtClean="0">
                <a:solidFill>
                  <a:srgbClr val="FFFF00"/>
                </a:solidFill>
                <a:latin typeface="Arial" panose="020B0604020202020204" pitchFamily="34" charset="0"/>
                <a:cs typeface="Arial" panose="020B0604020202020204" pitchFamily="34" charset="0"/>
              </a:rPr>
              <a:t>:</a:t>
            </a:r>
            <a:r>
              <a:rPr lang="fr-FR" sz="2200" dirty="0" smtClean="0">
                <a:solidFill>
                  <a:srgbClr val="FFFF00"/>
                </a:solidFill>
                <a:latin typeface="Arial" panose="020B0604020202020204" pitchFamily="34" charset="0"/>
                <a:cs typeface="Arial" panose="020B0604020202020204" pitchFamily="34" charset="0"/>
              </a:rPr>
              <a:t> </a:t>
            </a:r>
            <a:r>
              <a:rPr lang="fr-FR" sz="2200" i="1" dirty="0" err="1">
                <a:solidFill>
                  <a:srgbClr val="FFFF00"/>
                </a:solidFill>
                <a:latin typeface="Arial" panose="020B0604020202020204" pitchFamily="34" charset="0"/>
                <a:cs typeface="Arial" panose="020B0604020202020204" pitchFamily="34" charset="0"/>
              </a:rPr>
              <a:t>Aquilaria</a:t>
            </a:r>
            <a:r>
              <a:rPr lang="fr-FR" sz="2200" i="1" dirty="0">
                <a:solidFill>
                  <a:srgbClr val="FFFF00"/>
                </a:solidFill>
                <a:latin typeface="Arial" panose="020B0604020202020204" pitchFamily="34" charset="0"/>
                <a:cs typeface="Arial" panose="020B0604020202020204" pitchFamily="34" charset="0"/>
              </a:rPr>
              <a:t> </a:t>
            </a:r>
            <a:r>
              <a:rPr lang="en-US" sz="2200" i="1" dirty="0" err="1">
                <a:solidFill>
                  <a:srgbClr val="FFFF00"/>
                </a:solidFill>
                <a:latin typeface="Arial" panose="020B0604020202020204" pitchFamily="34" charset="0"/>
                <a:cs typeface="Arial" panose="020B0604020202020204" pitchFamily="34" charset="0"/>
              </a:rPr>
              <a:t>crasna</a:t>
            </a:r>
            <a:r>
              <a:rPr lang="en-US" sz="2200" i="1" dirty="0">
                <a:solidFill>
                  <a:srgbClr val="FFFF00"/>
                </a:solidFill>
                <a:latin typeface="Arial" panose="020B0604020202020204" pitchFamily="34" charset="0"/>
                <a:cs typeface="Arial" panose="020B0604020202020204" pitchFamily="34" charset="0"/>
              </a:rPr>
              <a:t> </a:t>
            </a:r>
            <a:r>
              <a:rPr lang="en-US" sz="2200" dirty="0">
                <a:solidFill>
                  <a:srgbClr val="FFFF00"/>
                </a:solidFill>
                <a:latin typeface="Arial" panose="020B0604020202020204" pitchFamily="34" charset="0"/>
                <a:cs typeface="Arial" panose="020B0604020202020204" pitchFamily="34" charset="0"/>
              </a:rPr>
              <a:t>Pierre</a:t>
            </a:r>
            <a:r>
              <a:rPr lang="fr-FR" sz="2200" dirty="0" smtClean="0">
                <a:solidFill>
                  <a:srgbClr val="FFFF00"/>
                </a:solidFill>
                <a:latin typeface="Arial" panose="020B0604020202020204" pitchFamily="34" charset="0"/>
                <a:cs typeface="Arial" panose="020B0604020202020204" pitchFamily="34" charset="0"/>
              </a:rPr>
              <a:t>  </a:t>
            </a:r>
            <a:r>
              <a:rPr lang="fr-FR" sz="2200" i="1" dirty="0" err="1" smtClean="0">
                <a:solidFill>
                  <a:srgbClr val="FFFF00"/>
                </a:solidFill>
                <a:latin typeface="Arial" panose="020B0604020202020204" pitchFamily="34" charset="0"/>
                <a:cs typeface="Arial" panose="020B0604020202020204" pitchFamily="34" charset="0"/>
              </a:rPr>
              <a:t>Aquilaria</a:t>
            </a:r>
            <a:r>
              <a:rPr lang="en-US" sz="2200" i="1" dirty="0" smtClean="0">
                <a:solidFill>
                  <a:srgbClr val="FFFF00"/>
                </a:solidFill>
                <a:latin typeface="Arial" panose="020B0604020202020204" pitchFamily="34" charset="0"/>
                <a:cs typeface="Arial" panose="020B0604020202020204" pitchFamily="34" charset="0"/>
              </a:rPr>
              <a:t> </a:t>
            </a:r>
            <a:r>
              <a:rPr lang="fr-FR" sz="2200" i="1" dirty="0" err="1">
                <a:solidFill>
                  <a:srgbClr val="FFFF00"/>
                </a:solidFill>
                <a:latin typeface="Arial" panose="020B0604020202020204" pitchFamily="34" charset="0"/>
                <a:cs typeface="Arial" panose="020B0604020202020204" pitchFamily="34" charset="0"/>
              </a:rPr>
              <a:t>malaccensis</a:t>
            </a:r>
            <a:r>
              <a:rPr lang="fr-FR" sz="2200" i="1"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Lamk</a:t>
            </a:r>
            <a:r>
              <a:rPr lang="fr-FR" sz="2200" dirty="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Họ</a:t>
            </a:r>
            <a:r>
              <a:rPr lang="fr-FR" sz="2200" dirty="0" smtClean="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trầm</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Thymelaeaceae</a:t>
            </a:r>
            <a:r>
              <a:rPr lang="en-US" sz="2200" dirty="0" smtClean="0">
                <a:solidFill>
                  <a:srgbClr val="FFFF00"/>
                </a:solidFill>
                <a:latin typeface="Arial" panose="020B0604020202020204" pitchFamily="34" charset="0"/>
                <a:cs typeface="Arial" panose="020B0604020202020204" pitchFamily="34" charset="0"/>
              </a:rPr>
              <a:t/>
            </a:r>
            <a:br>
              <a:rPr lang="en-US" sz="2200" dirty="0" smtClean="0">
                <a:solidFill>
                  <a:srgbClr val="FFFF00"/>
                </a:solidFill>
                <a:latin typeface="Arial" panose="020B0604020202020204" pitchFamily="34" charset="0"/>
                <a:cs typeface="Arial" panose="020B0604020202020204" pitchFamily="34" charset="0"/>
              </a:rPr>
            </a:br>
            <a:r>
              <a:rPr lang="fr-FR" sz="2200" dirty="0" smtClean="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Trầm</a:t>
            </a:r>
            <a:r>
              <a:rPr lang="fr-FR" sz="2200" dirty="0">
                <a:solidFill>
                  <a:srgbClr val="FFFF00"/>
                </a:solidFill>
                <a:latin typeface="Arial" panose="020B0604020202020204" pitchFamily="34" charset="0"/>
                <a:cs typeface="Arial" panose="020B0604020202020204" pitchFamily="34" charset="0"/>
              </a:rPr>
              <a:t> (agar </a:t>
            </a:r>
            <a:r>
              <a:rPr lang="fr-FR" sz="2200" dirty="0" err="1">
                <a:solidFill>
                  <a:srgbClr val="FFFF00"/>
                </a:solidFill>
                <a:latin typeface="Arial" panose="020B0604020202020204" pitchFamily="34" charset="0"/>
                <a:cs typeface="Arial" panose="020B0604020202020204" pitchFamily="34" charset="0"/>
              </a:rPr>
              <a:t>wood</a:t>
            </a:r>
            <a:r>
              <a:rPr lang="fr-FR" sz="2200" dirty="0">
                <a:solidFill>
                  <a:srgbClr val="FFFF00"/>
                </a:solidFill>
                <a:latin typeface="Arial" panose="020B0604020202020204" pitchFamily="34" charset="0"/>
                <a:cs typeface="Arial" panose="020B0604020202020204" pitchFamily="34" charset="0"/>
              </a:rPr>
              <a:t>) là </a:t>
            </a:r>
            <a:r>
              <a:rPr lang="fr-FR" sz="2200" dirty="0" err="1">
                <a:solidFill>
                  <a:srgbClr val="FFFF00"/>
                </a:solidFill>
                <a:latin typeface="Arial" panose="020B0604020202020204" pitchFamily="34" charset="0"/>
                <a:cs typeface="Arial" panose="020B0604020202020204" pitchFamily="34" charset="0"/>
              </a:rPr>
              <a:t>sản</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phẩm</a:t>
            </a:r>
            <a:r>
              <a:rPr lang="fr-FR" sz="2200" dirty="0">
                <a:solidFill>
                  <a:srgbClr val="FFFF00"/>
                </a:solidFill>
                <a:latin typeface="Arial" panose="020B0604020202020204" pitchFamily="34" charset="0"/>
                <a:cs typeface="Arial" panose="020B0604020202020204" pitchFamily="34" charset="0"/>
              </a:rPr>
              <a:t> </a:t>
            </a:r>
            <a:r>
              <a:rPr lang="fr-FR" sz="2200" dirty="0" smtClean="0">
                <a:solidFill>
                  <a:srgbClr val="FFFF00"/>
                </a:solidFill>
                <a:latin typeface="Arial" panose="020B0604020202020204" pitchFamily="34" charset="0"/>
                <a:cs typeface="Arial" panose="020B0604020202020204" pitchFamily="34" charset="0"/>
              </a:rPr>
              <a:t>«</a:t>
            </a:r>
            <a:r>
              <a:rPr lang="fr-FR" sz="2200" dirty="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hóa</a:t>
            </a:r>
            <a:r>
              <a:rPr lang="fr-FR" sz="2200" dirty="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trầm</a:t>
            </a:r>
            <a:r>
              <a:rPr lang="fr-FR" sz="2200" dirty="0" smtClean="0">
                <a:solidFill>
                  <a:srgbClr val="FFFF00"/>
                </a:solidFill>
                <a:latin typeface="Arial" panose="020B0604020202020204" pitchFamily="34" charset="0"/>
                <a:cs typeface="Arial" panose="020B0604020202020204" pitchFamily="34" charset="0"/>
              </a:rPr>
              <a:t> » </a:t>
            </a:r>
            <a:r>
              <a:rPr lang="fr-FR" sz="2200" dirty="0" err="1" smtClean="0">
                <a:solidFill>
                  <a:srgbClr val="FFFF00"/>
                </a:solidFill>
                <a:latin typeface="Arial" panose="020B0604020202020204" pitchFamily="34" charset="0"/>
                <a:cs typeface="Arial" panose="020B0604020202020204" pitchFamily="34" charset="0"/>
              </a:rPr>
              <a:t>của</a:t>
            </a:r>
            <a:r>
              <a:rPr lang="fr-FR" sz="2200" dirty="0" smtClean="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cây</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dó</a:t>
            </a:r>
            <a:r>
              <a:rPr lang="fr-FR" sz="2200" dirty="0" smtClean="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sinh</a:t>
            </a:r>
            <a:r>
              <a:rPr lang="fr-FR" sz="2200" dirty="0" smtClean="0">
                <a:solidFill>
                  <a:srgbClr val="FFFF00"/>
                </a:solidFill>
                <a:latin typeface="Arial" panose="020B0604020202020204" pitchFamily="34" charset="0"/>
                <a:cs typeface="Arial" panose="020B0604020202020204" pitchFamily="34" charset="0"/>
              </a:rPr>
              <a:t> </a:t>
            </a:r>
            <a:r>
              <a:rPr lang="fr-FR" sz="2200" dirty="0">
                <a:solidFill>
                  <a:srgbClr val="FFFF00"/>
                </a:solidFill>
                <a:latin typeface="Arial" panose="020B0604020202020204" pitchFamily="34" charset="0"/>
                <a:cs typeface="Arial" panose="020B0604020202020204" pitchFamily="34" charset="0"/>
              </a:rPr>
              <a:t>ra do </a:t>
            </a:r>
            <a:r>
              <a:rPr lang="fr-FR" sz="2200" dirty="0" err="1" smtClean="0">
                <a:solidFill>
                  <a:srgbClr val="FFFF00"/>
                </a:solidFill>
                <a:latin typeface="Arial" panose="020B0604020202020204" pitchFamily="34" charset="0"/>
                <a:cs typeface="Arial" panose="020B0604020202020204" pitchFamily="34" charset="0"/>
              </a:rPr>
              <a:t>các</a:t>
            </a:r>
            <a:r>
              <a:rPr lang="fr-FR" sz="2200" dirty="0" smtClean="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tác</a:t>
            </a:r>
            <a:r>
              <a:rPr lang="fr-FR" sz="2200" dirty="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nhân</a:t>
            </a:r>
            <a:r>
              <a:rPr lang="fr-FR" sz="2200" dirty="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nội</a:t>
            </a:r>
            <a:r>
              <a:rPr lang="fr-FR" sz="2200" dirty="0" smtClean="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sinh</a:t>
            </a:r>
            <a:r>
              <a:rPr lang="fr-FR" sz="2200" dirty="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ngoại</a:t>
            </a:r>
            <a:r>
              <a:rPr lang="fr-FR" sz="2200" dirty="0" smtClean="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sinh</a:t>
            </a:r>
            <a:r>
              <a:rPr lang="en-US" sz="2200" dirty="0" smtClean="0">
                <a:solidFill>
                  <a:srgbClr val="FFFF00"/>
                </a:solidFill>
                <a:latin typeface="Arial" panose="020B0604020202020204" pitchFamily="34" charset="0"/>
                <a:cs typeface="Arial" panose="020B0604020202020204" pitchFamily="34" charset="0"/>
              </a:rPr>
              <a:t>.</a:t>
            </a: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Tinh</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dầu</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trầm</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Oleum</a:t>
            </a:r>
            <a:r>
              <a:rPr lang="fr-FR" sz="2200" dirty="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Aquilariae</a:t>
            </a:r>
            <a:r>
              <a:rPr lang="fr-FR" sz="2200" dirty="0" smtClean="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tên</a:t>
            </a:r>
            <a:r>
              <a:rPr lang="fr-FR" sz="2200" dirty="0" smtClean="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thương</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phẩm</a:t>
            </a:r>
            <a:r>
              <a:rPr lang="fr-FR" sz="2200" dirty="0">
                <a:solidFill>
                  <a:srgbClr val="FFFF00"/>
                </a:solidFill>
                <a:latin typeface="Arial" panose="020B0604020202020204" pitchFamily="34" charset="0"/>
                <a:cs typeface="Arial" panose="020B0604020202020204" pitchFamily="34" charset="0"/>
              </a:rPr>
              <a:t> Agar </a:t>
            </a:r>
            <a:r>
              <a:rPr lang="fr-FR" sz="2200" dirty="0" err="1">
                <a:solidFill>
                  <a:srgbClr val="FFFF00"/>
                </a:solidFill>
                <a:latin typeface="Arial" panose="020B0604020202020204" pitchFamily="34" charset="0"/>
                <a:cs typeface="Arial" panose="020B0604020202020204" pitchFamily="34" charset="0"/>
              </a:rPr>
              <a:t>wood</a:t>
            </a:r>
            <a:r>
              <a:rPr lang="fr-FR" sz="2200" dirty="0">
                <a:solidFill>
                  <a:srgbClr val="FFFF00"/>
                </a:solidFill>
                <a:latin typeface="Arial" panose="020B0604020202020204" pitchFamily="34" charset="0"/>
                <a:cs typeface="Arial" panose="020B0604020202020204" pitchFamily="34" charset="0"/>
              </a:rPr>
              <a:t> </a:t>
            </a:r>
            <a:r>
              <a:rPr lang="fr-FR" sz="2200" dirty="0" err="1" smtClean="0">
                <a:solidFill>
                  <a:srgbClr val="FFFF00"/>
                </a:solidFill>
                <a:latin typeface="Arial" panose="020B0604020202020204" pitchFamily="34" charset="0"/>
                <a:cs typeface="Arial" panose="020B0604020202020204" pitchFamily="34" charset="0"/>
              </a:rPr>
              <a:t>oil</a:t>
            </a:r>
            <a:r>
              <a:rPr lang="fr-FR" sz="2200" dirty="0" smtClean="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được</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điều</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chế</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từ</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các</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phần</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vụn</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các</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dư</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phẩm</a:t>
            </a:r>
            <a:r>
              <a:rPr lang="fr-FR" sz="2200" dirty="0">
                <a:solidFill>
                  <a:srgbClr val="FFFF00"/>
                </a:solidFill>
                <a:latin typeface="Arial" panose="020B0604020202020204" pitchFamily="34" charset="0"/>
                <a:cs typeface="Arial" panose="020B0604020202020204" pitchFamily="34" charset="0"/>
              </a:rPr>
              <a:t> khi </a:t>
            </a:r>
            <a:r>
              <a:rPr lang="fr-FR" sz="2200" dirty="0" err="1">
                <a:solidFill>
                  <a:srgbClr val="FFFF00"/>
                </a:solidFill>
                <a:latin typeface="Arial" panose="020B0604020202020204" pitchFamily="34" charset="0"/>
                <a:cs typeface="Arial" panose="020B0604020202020204" pitchFamily="34" charset="0"/>
              </a:rPr>
              <a:t>chế</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biến</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trầm</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các</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mẫu</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gỗ</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còn</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dính</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trầm</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bằng</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phương</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pháp</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cất</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kéo</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hơi</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nước</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hoặc</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chiết</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xuất</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với</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dung</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môi</a:t>
            </a:r>
            <a:r>
              <a:rPr lang="fr-FR" sz="2200" dirty="0" smtClean="0">
                <a:solidFill>
                  <a:srgbClr val="FFFF00"/>
                </a:solidFill>
                <a:latin typeface="Arial" panose="020B0604020202020204" pitchFamily="34" charset="0"/>
                <a:cs typeface="Arial" panose="020B0604020202020204" pitchFamily="34" charset="0"/>
              </a:rPr>
              <a:t>.</a:t>
            </a:r>
            <a:br>
              <a:rPr lang="fr-FR" sz="2200" dirty="0" smtClean="0">
                <a:solidFill>
                  <a:srgbClr val="FFFF00"/>
                </a:solidFill>
                <a:latin typeface="Arial" panose="020B0604020202020204" pitchFamily="34" charset="0"/>
                <a:cs typeface="Arial" panose="020B0604020202020204" pitchFamily="34" charset="0"/>
              </a:rPr>
            </a:b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Thành</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phần</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chính</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của</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tinh</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dầu</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trầm</a:t>
            </a:r>
            <a:r>
              <a:rPr lang="fr-FR" sz="2200" dirty="0">
                <a:solidFill>
                  <a:srgbClr val="FFFF00"/>
                </a:solidFill>
                <a:latin typeface="Arial" panose="020B0604020202020204" pitchFamily="34" charset="0"/>
                <a:cs typeface="Arial" panose="020B0604020202020204" pitchFamily="34" charset="0"/>
              </a:rPr>
              <a:t>: 2-(2-(4-methoxyphenyl) </a:t>
            </a:r>
            <a:r>
              <a:rPr lang="fr-FR" sz="2200" dirty="0" err="1">
                <a:solidFill>
                  <a:srgbClr val="FFFF00"/>
                </a:solidFill>
                <a:latin typeface="Arial" panose="020B0604020202020204" pitchFamily="34" charset="0"/>
                <a:cs typeface="Arial" panose="020B0604020202020204" pitchFamily="34" charset="0"/>
              </a:rPr>
              <a:t>chromon</a:t>
            </a:r>
            <a:r>
              <a:rPr lang="fr-FR" sz="2200" dirty="0">
                <a:solidFill>
                  <a:srgbClr val="FFFF00"/>
                </a:solidFill>
                <a:latin typeface="Arial" panose="020B0604020202020204" pitchFamily="34" charset="0"/>
                <a:cs typeface="Arial" panose="020B0604020202020204" pitchFamily="34" charset="0"/>
              </a:rPr>
              <a:t> 27,0%, 2-(</a:t>
            </a:r>
            <a:r>
              <a:rPr lang="fr-FR" sz="2200" dirty="0" err="1">
                <a:solidFill>
                  <a:srgbClr val="FFFF00"/>
                </a:solidFill>
                <a:latin typeface="Arial" panose="020B0604020202020204" pitchFamily="34" charset="0"/>
                <a:cs typeface="Arial" panose="020B0604020202020204" pitchFamily="34" charset="0"/>
              </a:rPr>
              <a:t>phenylethyl</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chromon</a:t>
            </a:r>
            <a:r>
              <a:rPr lang="fr-FR" sz="2200" dirty="0">
                <a:solidFill>
                  <a:srgbClr val="FFFF00"/>
                </a:solidFill>
                <a:latin typeface="Arial" panose="020B0604020202020204" pitchFamily="34" charset="0"/>
                <a:cs typeface="Arial" panose="020B0604020202020204" pitchFamily="34" charset="0"/>
              </a:rPr>
              <a:t> 15,0%, </a:t>
            </a:r>
            <a:r>
              <a:rPr lang="fr-FR" sz="2200" dirty="0" err="1">
                <a:solidFill>
                  <a:srgbClr val="FFFF00"/>
                </a:solidFill>
                <a:latin typeface="Arial" panose="020B0604020202020204" pitchFamily="34" charset="0"/>
                <a:cs typeface="Arial" panose="020B0604020202020204" pitchFamily="34" charset="0"/>
              </a:rPr>
              <a:t>oxoagarospirol</a:t>
            </a:r>
            <a:r>
              <a:rPr lang="fr-FR" sz="2200" dirty="0">
                <a:solidFill>
                  <a:srgbClr val="FFFF00"/>
                </a:solidFill>
                <a:latin typeface="Arial" panose="020B0604020202020204" pitchFamily="34" charset="0"/>
                <a:cs typeface="Arial" panose="020B0604020202020204" pitchFamily="34" charset="0"/>
              </a:rPr>
              <a:t> 5,0%, </a:t>
            </a:r>
            <a:r>
              <a:rPr lang="fr-FR" sz="2200" dirty="0" err="1">
                <a:solidFill>
                  <a:srgbClr val="FFFF00"/>
                </a:solidFill>
                <a:latin typeface="Arial" panose="020B0604020202020204" pitchFamily="34" charset="0"/>
                <a:cs typeface="Arial" panose="020B0604020202020204" pitchFamily="34" charset="0"/>
              </a:rPr>
              <a:t>các</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dẫn</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chất</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chromon</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và</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sesquiterpen</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khác</a:t>
            </a:r>
            <a:r>
              <a:rPr lang="fr-FR" sz="2200" dirty="0">
                <a:solidFill>
                  <a:srgbClr val="FFFF00"/>
                </a:solidFill>
                <a:latin typeface="Arial" panose="020B0604020202020204" pitchFamily="34" charset="0"/>
                <a:cs typeface="Arial" panose="020B0604020202020204" pitchFamily="34" charset="0"/>
              </a:rPr>
              <a:t>. </a:t>
            </a:r>
            <a:r>
              <a:rPr lang="fr-FR" sz="2200" dirty="0" smtClean="0">
                <a:solidFill>
                  <a:srgbClr val="FFFF00"/>
                </a:solidFill>
                <a:latin typeface="Arial" panose="020B0604020202020204" pitchFamily="34" charset="0"/>
                <a:cs typeface="Arial" panose="020B0604020202020204" pitchFamily="34" charset="0"/>
              </a:rPr>
              <a:t/>
            </a:r>
            <a:br>
              <a:rPr lang="fr-FR" sz="2200" dirty="0" smtClean="0">
                <a:solidFill>
                  <a:srgbClr val="FFFF00"/>
                </a:solidFill>
                <a:latin typeface="Arial" panose="020B0604020202020204" pitchFamily="34" charset="0"/>
                <a:cs typeface="Arial" panose="020B0604020202020204" pitchFamily="34" charset="0"/>
              </a:rPr>
            </a:b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Trầm</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tinh</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dầu</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trầm</a:t>
            </a:r>
            <a:r>
              <a:rPr lang="fr-FR" sz="2200" dirty="0">
                <a:solidFill>
                  <a:srgbClr val="FFFF00"/>
                </a:solidFill>
                <a:latin typeface="Arial" panose="020B0604020202020204" pitchFamily="34" charset="0"/>
                <a:cs typeface="Arial" panose="020B0604020202020204" pitchFamily="34" charset="0"/>
              </a:rPr>
              <a:t> là </a:t>
            </a:r>
            <a:r>
              <a:rPr lang="fr-FR" sz="2200" dirty="0" err="1">
                <a:solidFill>
                  <a:srgbClr val="FFFF00"/>
                </a:solidFill>
                <a:latin typeface="Arial" panose="020B0604020202020204" pitchFamily="34" charset="0"/>
                <a:cs typeface="Arial" panose="020B0604020202020204" pitchFamily="34" charset="0"/>
              </a:rPr>
              <a:t>hương</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liệu</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quý</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Tinh</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dầu</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trầm</a:t>
            </a:r>
            <a:r>
              <a:rPr lang="fr-FR" sz="2200" dirty="0">
                <a:solidFill>
                  <a:srgbClr val="FFFF00"/>
                </a:solidFill>
                <a:latin typeface="Arial" panose="020B0604020202020204" pitchFamily="34" charset="0"/>
                <a:cs typeface="Arial" panose="020B0604020202020204" pitchFamily="34" charset="0"/>
              </a:rPr>
              <a:t> là </a:t>
            </a:r>
            <a:r>
              <a:rPr lang="fr-FR" sz="2200" dirty="0" err="1">
                <a:solidFill>
                  <a:srgbClr val="FFFF00"/>
                </a:solidFill>
                <a:latin typeface="Arial" panose="020B0604020202020204" pitchFamily="34" charset="0"/>
                <a:cs typeface="Arial" panose="020B0604020202020204" pitchFamily="34" charset="0"/>
              </a:rPr>
              <a:t>chất</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định</a:t>
            </a:r>
            <a:r>
              <a:rPr lang="fr-FR" sz="2200" dirty="0">
                <a:solidFill>
                  <a:srgbClr val="FFFF00"/>
                </a:solidFill>
                <a:latin typeface="Arial" panose="020B0604020202020204" pitchFamily="34" charset="0"/>
                <a:cs typeface="Arial" panose="020B0604020202020204" pitchFamily="34" charset="0"/>
              </a:rPr>
              <a:t> h</a:t>
            </a:r>
            <a:r>
              <a:rPr lang="vi-VN" sz="2200" dirty="0">
                <a:solidFill>
                  <a:srgbClr val="FFFF00"/>
                </a:solidFill>
                <a:latin typeface="Arial" panose="020B0604020202020204" pitchFamily="34" charset="0"/>
                <a:cs typeface="Arial" panose="020B0604020202020204" pitchFamily="34" charset="0"/>
              </a:rPr>
              <a:t>ươ</a:t>
            </a:r>
            <a:r>
              <a:rPr lang="en-US" sz="2200" dirty="0" err="1">
                <a:solidFill>
                  <a:srgbClr val="FFFF00"/>
                </a:solidFill>
                <a:latin typeface="Arial" panose="020B0604020202020204" pitchFamily="34" charset="0"/>
                <a:cs typeface="Arial" panose="020B0604020202020204" pitchFamily="34" charset="0"/>
              </a:rPr>
              <a:t>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và</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điều</a:t>
            </a:r>
            <a:r>
              <a:rPr lang="en-US" sz="2200" dirty="0">
                <a:solidFill>
                  <a:srgbClr val="FFFF00"/>
                </a:solidFill>
                <a:latin typeface="Arial" panose="020B0604020202020204" pitchFamily="34" charset="0"/>
                <a:cs typeface="Arial" panose="020B0604020202020204" pitchFamily="34" charset="0"/>
              </a:rPr>
              <a:t> h</a:t>
            </a:r>
            <a:r>
              <a:rPr lang="vi-VN" sz="2200" dirty="0">
                <a:solidFill>
                  <a:srgbClr val="FFFF00"/>
                </a:solidFill>
                <a:latin typeface="Arial" panose="020B0604020202020204" pitchFamily="34" charset="0"/>
                <a:cs typeface="Arial" panose="020B0604020202020204" pitchFamily="34" charset="0"/>
              </a:rPr>
              <a:t>ươ</a:t>
            </a:r>
            <a:r>
              <a:rPr lang="en-US" sz="2200" dirty="0" err="1">
                <a:solidFill>
                  <a:srgbClr val="FFFF00"/>
                </a:solidFill>
                <a:latin typeface="Arial" panose="020B0604020202020204" pitchFamily="34" charset="0"/>
                <a:cs typeface="Arial" panose="020B0604020202020204" pitchFamily="34" charset="0"/>
              </a:rPr>
              <a:t>ng</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dùng</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để</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sản</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xuất</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nước</a:t>
            </a:r>
            <a:r>
              <a:rPr lang="fr-FR" sz="2200" dirty="0">
                <a:solidFill>
                  <a:srgbClr val="FFFF00"/>
                </a:solidFill>
                <a:latin typeface="Arial" panose="020B0604020202020204" pitchFamily="34" charset="0"/>
                <a:cs typeface="Arial" panose="020B0604020202020204" pitchFamily="34" charset="0"/>
              </a:rPr>
              <a:t> </a:t>
            </a:r>
            <a:r>
              <a:rPr lang="fr-FR" sz="2200" dirty="0" err="1">
                <a:solidFill>
                  <a:srgbClr val="FFFF00"/>
                </a:solidFill>
                <a:latin typeface="Arial" panose="020B0604020202020204" pitchFamily="34" charset="0"/>
                <a:cs typeface="Arial" panose="020B0604020202020204" pitchFamily="34" charset="0"/>
              </a:rPr>
              <a:t>hoa</a:t>
            </a:r>
            <a:r>
              <a:rPr lang="fr-FR" sz="2200" dirty="0">
                <a:solidFill>
                  <a:srgbClr val="FFFF00"/>
                </a:solidFill>
                <a:latin typeface="Arial" panose="020B0604020202020204" pitchFamily="34" charset="0"/>
                <a:cs typeface="Arial" panose="020B0604020202020204" pitchFamily="34" charset="0"/>
              </a:rPr>
              <a:t>. </a:t>
            </a:r>
            <a:r>
              <a:rPr lang="fr-FR" sz="2200" dirty="0">
                <a:solidFill>
                  <a:srgbClr val="FFFF00"/>
                </a:solidFill>
              </a:rPr>
              <a:t>[</a:t>
            </a:r>
            <a:r>
              <a:rPr lang="fr-FR" sz="2200" i="1" dirty="0" err="1">
                <a:solidFill>
                  <a:srgbClr val="FFFF00"/>
                </a:solidFill>
                <a:latin typeface="Times New Roman" panose="02020603050405020304" pitchFamily="18" charset="0"/>
                <a:cs typeface="Times New Roman" panose="02020603050405020304" pitchFamily="18" charset="0"/>
              </a:rPr>
              <a:t>Giá</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trầm</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thay</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đổi</a:t>
            </a:r>
            <a:r>
              <a:rPr lang="fr-FR" sz="2200" i="1" dirty="0">
                <a:solidFill>
                  <a:srgbClr val="FFFF00"/>
                </a:solidFill>
                <a:latin typeface="Times New Roman" panose="02020603050405020304" pitchFamily="18" charset="0"/>
                <a:cs typeface="Times New Roman" panose="02020603050405020304" pitchFamily="18" charset="0"/>
              </a:rPr>
              <a:t> do </a:t>
            </a:r>
            <a:r>
              <a:rPr lang="fr-FR" sz="2200" i="1" dirty="0" err="1">
                <a:solidFill>
                  <a:srgbClr val="FFFF00"/>
                </a:solidFill>
                <a:latin typeface="Times New Roman" panose="02020603050405020304" pitchFamily="18" charset="0"/>
                <a:cs typeface="Times New Roman" panose="02020603050405020304" pitchFamily="18" charset="0"/>
              </a:rPr>
              <a:t>chất</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lượng</a:t>
            </a:r>
            <a:r>
              <a:rPr lang="fr-FR" sz="2200" i="1" dirty="0">
                <a:solidFill>
                  <a:srgbClr val="FFFF00"/>
                </a:solidFill>
                <a:latin typeface="Times New Roman" panose="02020603050405020304" pitchFamily="18" charset="0"/>
                <a:cs typeface="Times New Roman" panose="02020603050405020304" pitchFamily="18" charset="0"/>
              </a:rPr>
              <a:t>, do </a:t>
            </a:r>
            <a:r>
              <a:rPr lang="fr-FR" sz="2200" i="1" dirty="0" err="1">
                <a:solidFill>
                  <a:srgbClr val="FFFF00"/>
                </a:solidFill>
                <a:latin typeface="Times New Roman" panose="02020603050405020304" pitchFamily="18" charset="0"/>
                <a:cs typeface="Times New Roman" panose="02020603050405020304" pitchFamily="18" charset="0"/>
              </a:rPr>
              <a:t>nguồn</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gốc</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nơi</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sản</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xuất</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Giá</a:t>
            </a:r>
            <a:r>
              <a:rPr lang="fr-FR" sz="2200" i="1" dirty="0">
                <a:solidFill>
                  <a:srgbClr val="FFFF00"/>
                </a:solidFill>
                <a:latin typeface="Times New Roman" panose="02020603050405020304" pitchFamily="18" charset="0"/>
                <a:cs typeface="Times New Roman" panose="02020603050405020304" pitchFamily="18" charset="0"/>
              </a:rPr>
              <a:t> 1 kg </a:t>
            </a:r>
            <a:r>
              <a:rPr lang="fr-FR" sz="2200" i="1" dirty="0" err="1">
                <a:solidFill>
                  <a:srgbClr val="FFFF00"/>
                </a:solidFill>
                <a:latin typeface="Times New Roman" panose="02020603050405020304" pitchFamily="18" charset="0"/>
                <a:cs typeface="Times New Roman" panose="02020603050405020304" pitchFamily="18" charset="0"/>
              </a:rPr>
              <a:t>trầm</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loại</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xấu</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có</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thể</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từ</a:t>
            </a:r>
            <a:r>
              <a:rPr lang="fr-FR" sz="2200" i="1" dirty="0">
                <a:solidFill>
                  <a:srgbClr val="FFFF00"/>
                </a:solidFill>
                <a:latin typeface="Times New Roman" panose="02020603050405020304" pitchFamily="18" charset="0"/>
                <a:cs typeface="Times New Roman" panose="02020603050405020304" pitchFamily="18" charset="0"/>
              </a:rPr>
              <a:t> 1,2 – 27 USD, </a:t>
            </a:r>
            <a:r>
              <a:rPr lang="fr-FR" sz="2200" i="1" dirty="0" err="1">
                <a:solidFill>
                  <a:srgbClr val="FFFF00"/>
                </a:solidFill>
                <a:latin typeface="Times New Roman" panose="02020603050405020304" pitchFamily="18" charset="0"/>
                <a:cs typeface="Times New Roman" panose="02020603050405020304" pitchFamily="18" charset="0"/>
              </a:rPr>
              <a:t>loại</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thượng</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hạng</a:t>
            </a:r>
            <a:r>
              <a:rPr lang="fr-FR" sz="2200" i="1" dirty="0">
                <a:solidFill>
                  <a:srgbClr val="FFFF00"/>
                </a:solidFill>
                <a:latin typeface="Times New Roman" panose="02020603050405020304" pitchFamily="18" charset="0"/>
                <a:cs typeface="Times New Roman" panose="02020603050405020304" pitchFamily="18" charset="0"/>
              </a:rPr>
              <a:t> 1000 – 10000 USD. </a:t>
            </a:r>
            <a:r>
              <a:rPr lang="fr-FR" sz="2200" i="1" dirty="0" err="1">
                <a:solidFill>
                  <a:srgbClr val="FFFF00"/>
                </a:solidFill>
                <a:latin typeface="Times New Roman" panose="02020603050405020304" pitchFamily="18" charset="0"/>
                <a:cs typeface="Times New Roman" panose="02020603050405020304" pitchFamily="18" charset="0"/>
              </a:rPr>
              <a:t>Giá</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một</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lọ</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tinh</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dầu</a:t>
            </a:r>
            <a:r>
              <a:rPr lang="fr-FR" sz="2200" i="1" dirty="0">
                <a:solidFill>
                  <a:srgbClr val="FFFF00"/>
                </a:solidFill>
                <a:latin typeface="Times New Roman" panose="02020603050405020304" pitchFamily="18" charset="0"/>
                <a:cs typeface="Times New Roman" panose="02020603050405020304" pitchFamily="18" charset="0"/>
              </a:rPr>
              <a:t> </a:t>
            </a:r>
            <a:r>
              <a:rPr lang="fr-FR" sz="2200" i="1" dirty="0" err="1">
                <a:solidFill>
                  <a:srgbClr val="FFFF00"/>
                </a:solidFill>
                <a:latin typeface="Times New Roman" panose="02020603050405020304" pitchFamily="18" charset="0"/>
                <a:cs typeface="Times New Roman" panose="02020603050405020304" pitchFamily="18" charset="0"/>
              </a:rPr>
              <a:t>tràm</a:t>
            </a:r>
            <a:r>
              <a:rPr lang="fr-FR" sz="2200" i="1" dirty="0">
                <a:solidFill>
                  <a:srgbClr val="FFFF00"/>
                </a:solidFill>
                <a:latin typeface="Times New Roman" panose="02020603050405020304" pitchFamily="18" charset="0"/>
                <a:cs typeface="Times New Roman" panose="02020603050405020304" pitchFamily="18" charset="0"/>
              </a:rPr>
              <a:t> 2,5ml là 160 USD (1993)</a:t>
            </a:r>
            <a:r>
              <a:rPr lang="vi-VN" sz="2200" i="1" dirty="0">
                <a:solidFill>
                  <a:srgbClr val="FFFF00"/>
                </a:solidFill>
                <a:cs typeface="Times New Roman" panose="02020603050405020304" pitchFamily="18" charset="0"/>
              </a:rPr>
              <a:t> </a:t>
            </a:r>
            <a:r>
              <a:rPr lang="vi-VN" sz="2200" dirty="0">
                <a:solidFill>
                  <a:srgbClr val="FFFF00"/>
                </a:solidFill>
              </a:rPr>
              <a:t>]</a:t>
            </a:r>
            <a:r>
              <a:rPr lang="en-US" sz="2200" dirty="0" smtClean="0">
                <a:solidFill>
                  <a:srgbClr val="FFFF00"/>
                </a:solidFill>
              </a:rPr>
              <a:t>.</a:t>
            </a:r>
            <a:r>
              <a:rPr lang="fr-FR" sz="2200" dirty="0" smtClean="0">
                <a:solidFill>
                  <a:srgbClr val="FFFF00"/>
                </a:solidFill>
                <a:latin typeface="Arial" panose="020B0604020202020204" pitchFamily="34" charset="0"/>
                <a:cs typeface="Arial" panose="020B0604020202020204" pitchFamily="34" charset="0"/>
              </a:rPr>
              <a:t/>
            </a:r>
            <a:br>
              <a:rPr lang="fr-FR" sz="2200" dirty="0" smtClean="0">
                <a:solidFill>
                  <a:srgbClr val="FFFF00"/>
                </a:solidFill>
                <a:latin typeface="Arial" panose="020B0604020202020204" pitchFamily="34" charset="0"/>
                <a:cs typeface="Arial" panose="020B0604020202020204" pitchFamily="34" charset="0"/>
              </a:rPr>
            </a:br>
            <a:r>
              <a:rPr lang="en-US" sz="2200" dirty="0" err="1">
                <a:solidFill>
                  <a:srgbClr val="FFFF00"/>
                </a:solidFill>
                <a:latin typeface="Arial" panose="020B0604020202020204" pitchFamily="34" charset="0"/>
                <a:cs typeface="Arial" panose="020B0604020202020204" pitchFamily="34" charset="0"/>
              </a:rPr>
              <a:t>Diện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tích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trồng</a:t>
            </a:r>
            <a:r>
              <a:rPr lang="fr-FR" sz="2200" dirty="0" smtClean="0">
                <a:solidFill>
                  <a:srgbClr val="FFFF00"/>
                </a:solidFill>
                <a:latin typeface="Arial" panose="020B0604020202020204" pitchFamily="34" charset="0"/>
                <a:cs typeface="Arial" panose="020B0604020202020204" pitchFamily="34" charset="0"/>
              </a:rPr>
              <a:t/>
            </a:r>
            <a:br>
              <a:rPr lang="fr-FR" sz="2200" dirty="0" smtClean="0">
                <a:solidFill>
                  <a:srgbClr val="FFFF00"/>
                </a:solidFill>
                <a:latin typeface="Arial" panose="020B0604020202020204" pitchFamily="34" charset="0"/>
                <a:cs typeface="Arial" panose="020B0604020202020204" pitchFamily="34" charset="0"/>
              </a:rPr>
            </a:br>
            <a:r>
              <a:rPr lang="en-US" sz="2200" dirty="0" smtClean="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Sinh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trưởng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phát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triển</a:t>
            </a:r>
            <a:r>
              <a:rPr lang="en-US" sz="2200" dirty="0">
                <a:solidFill>
                  <a:srgbClr val="FFFF00"/>
                </a:solidFill>
                <a:latin typeface="Arial" panose="020B0604020202020204" pitchFamily="34" charset="0"/>
                <a:cs typeface="Arial" panose="020B0604020202020204" pitchFamily="34" charset="0"/>
              </a:rPr>
              <a:t> …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Khả</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năng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hiệu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quả</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tạo</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Trầm</a:t>
            </a:r>
            <a:r>
              <a:rPr lang="en-US" sz="2200" dirty="0">
                <a:solidFill>
                  <a:srgbClr val="FFFF00"/>
                </a:solidFill>
                <a:latin typeface="Arial" panose="020B0604020202020204" pitchFamily="34" charset="0"/>
                <a:cs typeface="Arial" panose="020B0604020202020204" pitchFamily="34" charset="0"/>
              </a:rPr>
              <a:t>”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Hàm</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lượng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dầu</a:t>
            </a:r>
            <a:r>
              <a:rPr lang="en-US" sz="2200" dirty="0">
                <a:solidFill>
                  <a:srgbClr val="FFFF00"/>
                </a:solidFill>
                <a:latin typeface="Arial" panose="020B0604020202020204" pitchFamily="34" charset="0"/>
                <a:cs typeface="Arial" panose="020B0604020202020204" pitchFamily="34" charset="0"/>
              </a:rPr>
              <a:t> </a:t>
            </a:r>
            <a:r>
              <a:rPr lang="en-US" sz="2200" dirty="0" smtClean="0">
                <a:solidFill>
                  <a:srgbClr val="FFFF00"/>
                </a:solidFill>
                <a:latin typeface="Arial" panose="020B0604020202020204" pitchFamily="34" charset="0"/>
                <a:cs typeface="Arial" panose="020B0604020202020204" pitchFamily="34" charset="0"/>
              </a:rPr>
              <a:t>…</a:t>
            </a:r>
            <a:br>
              <a:rPr lang="en-US" sz="2200" dirty="0" smtClean="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Cất</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dầu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dễ</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khó</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nguyên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nhân</a:t>
            </a:r>
            <a:r>
              <a:rPr lang="en-US" sz="2200" dirty="0">
                <a:solidFill>
                  <a:srgbClr val="FFFF00"/>
                </a:solidFill>
                <a:latin typeface="Arial" panose="020B0604020202020204" pitchFamily="34" charset="0"/>
                <a:cs typeface="Arial" panose="020B0604020202020204" pitchFamily="34" charset="0"/>
              </a:rPr>
              <a:t>…</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Hàm</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lượng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các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thành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phần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trong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tinh</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dầu</a:t>
            </a:r>
            <a:r>
              <a:rPr lang="en-US" sz="2200" dirty="0">
                <a:solidFill>
                  <a:srgbClr val="FFFF00"/>
                </a:solidFill>
                <a:latin typeface="Arial" panose="020B0604020202020204" pitchFamily="34" charset="0"/>
                <a:cs typeface="Arial" panose="020B0604020202020204" pitchFamily="34" charset="0"/>
              </a:rPr>
              <a:t> …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Nhu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cầu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các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sản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phẩm</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từ</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trồng</a:t>
            </a:r>
            <a:r>
              <a:rPr lang="en-US" sz="2200" dirty="0">
                <a:solidFill>
                  <a:srgbClr val="FFFF00"/>
                </a:solidFill>
                <a:latin typeface="Arial" panose="020B0604020202020204" pitchFamily="34" charset="0"/>
                <a:cs typeface="Arial" panose="020B0604020202020204" pitchFamily="34" charset="0"/>
              </a:rPr>
              <a:t> </a:t>
            </a:r>
            <a:r>
              <a:rPr lang="en-US" sz="2200" dirty="0" err="1" smtClean="0">
                <a:solidFill>
                  <a:srgbClr val="FFFF00"/>
                </a:solidFill>
                <a:latin typeface="Arial" panose="020B0604020202020204" pitchFamily="34" charset="0"/>
                <a:cs typeface="Arial" panose="020B0604020202020204" pitchFamily="34" charset="0"/>
              </a:rPr>
              <a:t>Dó</a:t>
            </a:r>
            <a:r>
              <a:rPr lang="en-US" sz="2200" dirty="0" smtClean="0">
                <a:solidFill>
                  <a:srgbClr val="FFFF00"/>
                </a:solidFill>
                <a:latin typeface="Arial" panose="020B0604020202020204" pitchFamily="34" charset="0"/>
                <a:cs typeface="Arial" panose="020B0604020202020204" pitchFamily="34" charset="0"/>
              </a:rPr>
              <a:t>…</a:t>
            </a: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Giá</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trị</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các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sản</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phẩm</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thu</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được</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từ</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trồng</a:t>
            </a:r>
            <a:r>
              <a:rPr lang="en-US" sz="2200" dirty="0">
                <a:solidFill>
                  <a:srgbClr val="FFFF00"/>
                </a:solidFill>
                <a:latin typeface="Arial" panose="020B0604020202020204" pitchFamily="34" charset="0"/>
                <a:cs typeface="Arial" panose="020B0604020202020204" pitchFamily="34" charset="0"/>
              </a:rPr>
              <a:t> </a:t>
            </a:r>
            <a:r>
              <a:rPr lang="en-US" sz="2200" dirty="0" err="1">
                <a:solidFill>
                  <a:srgbClr val="FFFF00"/>
                </a:solidFill>
                <a:latin typeface="Arial" panose="020B0604020202020204" pitchFamily="34" charset="0"/>
                <a:cs typeface="Arial" panose="020B0604020202020204" pitchFamily="34" charset="0"/>
              </a:rPr>
              <a:t>Dó</a:t>
            </a:r>
            <a:r>
              <a:rPr lang="en-US" sz="2200" dirty="0">
                <a:solidFill>
                  <a:srgbClr val="FFFF00"/>
                </a:solidFill>
                <a:latin typeface="Arial" panose="020B0604020202020204" pitchFamily="34" charset="0"/>
                <a:cs typeface="Arial" panose="020B0604020202020204" pitchFamily="34" charset="0"/>
              </a:rPr>
              <a:t> </a:t>
            </a:r>
            <a:r>
              <a:rPr lang="en-US" sz="2200" dirty="0" smtClean="0">
                <a:solidFill>
                  <a:srgbClr val="FFFF00"/>
                </a:solidFill>
                <a:latin typeface="Arial" panose="020B0604020202020204" pitchFamily="34" charset="0"/>
                <a:cs typeface="Arial" panose="020B0604020202020204" pitchFamily="34" charset="0"/>
              </a:rPr>
              <a:t>…</a:t>
            </a:r>
            <a:br>
              <a:rPr lang="en-US" sz="2200" dirty="0" smtClean="0">
                <a:solidFill>
                  <a:srgbClr val="FFFF00"/>
                </a:solidFill>
                <a:latin typeface="Arial" panose="020B0604020202020204" pitchFamily="34" charset="0"/>
                <a:cs typeface="Arial" panose="020B0604020202020204" pitchFamily="34" charset="0"/>
              </a:rPr>
            </a:br>
            <a:r>
              <a:rPr lang="en-US" sz="2200" dirty="0" smtClean="0">
                <a:solidFill>
                  <a:srgbClr val="FFFF00"/>
                </a:solidFill>
                <a:latin typeface="Arial" panose="020B0604020202020204" pitchFamily="34" charset="0"/>
                <a:cs typeface="Arial" panose="020B0604020202020204" pitchFamily="34" charset="0"/>
              </a:rPr>
              <a:t>- </a:t>
            </a:r>
            <a:r>
              <a:rPr lang="en-US" sz="2400" dirty="0" err="1" smtClean="0">
                <a:solidFill>
                  <a:srgbClr val="FFFF00"/>
                </a:solidFill>
                <a:latin typeface="Arial" panose="020B0604020202020204" pitchFamily="34" charset="0"/>
                <a:cs typeface="Arial" panose="020B0604020202020204" pitchFamily="34" charset="0"/>
              </a:rPr>
              <a:t>Nhận</a:t>
            </a:r>
            <a:r>
              <a:rPr lang="en-US" sz="2400" dirty="0" smtClean="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xét</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đánh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giá</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đề</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nghị</a:t>
            </a:r>
            <a:r>
              <a:rPr lang="en-US" sz="2400" dirty="0">
                <a:solidFill>
                  <a:srgbClr val="FFFF00"/>
                </a:solidFill>
                <a:latin typeface="Arial" panose="020B0604020202020204" pitchFamily="34" charset="0"/>
                <a:cs typeface="Arial" panose="020B0604020202020204" pitchFamily="34" charset="0"/>
              </a:rPr>
              <a:t>.</a:t>
            </a:r>
            <a:r>
              <a:rPr lang="en-US" sz="2200" dirty="0" smtClean="0">
                <a:solidFill>
                  <a:srgbClr val="FFFF00"/>
                </a:solidFill>
                <a:latin typeface="Arial" panose="020B0604020202020204" pitchFamily="34" charset="0"/>
                <a:cs typeface="Arial" panose="020B0604020202020204" pitchFamily="34" charset="0"/>
              </a:rPr>
              <a:t/>
            </a:r>
            <a:br>
              <a:rPr lang="en-US" sz="2200" dirty="0" smtClean="0">
                <a:solidFill>
                  <a:srgbClr val="FFFF00"/>
                </a:solidFill>
                <a:latin typeface="Arial" panose="020B0604020202020204" pitchFamily="34" charset="0"/>
                <a:cs typeface="Arial" panose="020B0604020202020204" pitchFamily="34" charset="0"/>
              </a:rPr>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400" dirty="0">
                <a:solidFill>
                  <a:srgbClr val="FFFF00"/>
                </a:solidFill>
              </a:rPr>
              <a:t/>
            </a:r>
            <a:br>
              <a:rPr lang="en-US" sz="2400" dirty="0">
                <a:solidFill>
                  <a:srgbClr val="FFFF00"/>
                </a:solidFill>
              </a:rPr>
            </a:br>
            <a:r>
              <a:rPr lang="en-US" sz="2200" dirty="0">
                <a:solidFill>
                  <a:srgbClr val="FFFF00"/>
                </a:solidFill>
                <a:latin typeface="Arial" panose="020B0604020202020204" pitchFamily="34" charset="0"/>
                <a:cs typeface="Arial" panose="020B0604020202020204" pitchFamily="34" charset="0"/>
              </a:rPr>
              <a:t/>
            </a:r>
            <a:br>
              <a:rPr lang="en-US" sz="2200" dirty="0">
                <a:solidFill>
                  <a:srgbClr val="FFFF00"/>
                </a:solidFill>
                <a:latin typeface="Arial" panose="020B0604020202020204" pitchFamily="34" charset="0"/>
                <a:cs typeface="Arial" panose="020B0604020202020204" pitchFamily="34" charset="0"/>
              </a:rPr>
            </a:br>
            <a:r>
              <a:rPr lang="en-US" sz="2000" dirty="0">
                <a:solidFill>
                  <a:srgbClr val="FFFF00"/>
                </a:solidFill>
              </a:rPr>
              <a:t/>
            </a:r>
            <a:br>
              <a:rPr lang="en-US" sz="2000" dirty="0">
                <a:solidFill>
                  <a:srgbClr val="FFFF00"/>
                </a:solidFill>
              </a:rPr>
            </a:br>
            <a:endParaRPr lang="en-US" sz="22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37861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599049" y="559533"/>
            <a:ext cx="10515600" cy="4351338"/>
          </a:xfrm>
        </p:spPr>
        <p:txBody>
          <a:bodyPr>
            <a:noAutofit/>
          </a:bodyPr>
          <a:lstStyle/>
          <a:p>
            <a:r>
              <a:rPr lang="en-US" sz="2000" b="1" dirty="0">
                <a:solidFill>
                  <a:srgbClr val="FFFF00"/>
                </a:solidFill>
              </a:rPr>
              <a:t>BẠCH ĐÀN</a:t>
            </a:r>
            <a:r>
              <a:rPr lang="en-US" sz="2000" dirty="0">
                <a:solidFill>
                  <a:srgbClr val="FFFF00"/>
                </a:solidFill>
              </a:rPr>
              <a:t/>
            </a:r>
            <a:br>
              <a:rPr lang="en-US" sz="2000" dirty="0">
                <a:solidFill>
                  <a:srgbClr val="FFFF00"/>
                </a:solidFill>
              </a:rPr>
            </a:br>
            <a:r>
              <a:rPr lang="en-US" sz="2000" dirty="0" err="1">
                <a:solidFill>
                  <a:srgbClr val="FFFF00"/>
                </a:solidFill>
              </a:rPr>
              <a:t>Tên</a:t>
            </a:r>
            <a:r>
              <a:rPr lang="en-US" sz="2000" dirty="0">
                <a:solidFill>
                  <a:srgbClr val="FFFF00"/>
                </a:solidFill>
              </a:rPr>
              <a:t> </a:t>
            </a:r>
            <a:r>
              <a:rPr lang="en-US" sz="2000" dirty="0" err="1">
                <a:solidFill>
                  <a:srgbClr val="FFFF00"/>
                </a:solidFill>
              </a:rPr>
              <a:t>khoa</a:t>
            </a:r>
            <a:r>
              <a:rPr lang="en-US" sz="2000" dirty="0">
                <a:solidFill>
                  <a:srgbClr val="FFFF00"/>
                </a:solidFill>
              </a:rPr>
              <a:t> </a:t>
            </a:r>
            <a:r>
              <a:rPr lang="en-US" sz="2000" dirty="0" err="1">
                <a:solidFill>
                  <a:srgbClr val="FFFF00"/>
                </a:solidFill>
              </a:rPr>
              <a:t>học</a:t>
            </a:r>
            <a:r>
              <a:rPr lang="en-US" sz="2000" dirty="0">
                <a:solidFill>
                  <a:srgbClr val="FFFF00"/>
                </a:solidFill>
              </a:rPr>
              <a:t>: Eucalyptus </a:t>
            </a:r>
            <a:r>
              <a:rPr lang="en-US" sz="2000" dirty="0" err="1">
                <a:solidFill>
                  <a:srgbClr val="FFFF00"/>
                </a:solidFill>
              </a:rPr>
              <a:t>exserta</a:t>
            </a:r>
            <a:r>
              <a:rPr lang="en-US" sz="2000" dirty="0">
                <a:solidFill>
                  <a:srgbClr val="FFFF00"/>
                </a:solidFill>
              </a:rPr>
              <a:t>  </a:t>
            </a:r>
            <a:r>
              <a:rPr lang="en-US" sz="2000" dirty="0" err="1">
                <a:solidFill>
                  <a:srgbClr val="FFFF00"/>
                </a:solidFill>
              </a:rPr>
              <a:t>Fmuell</a:t>
            </a:r>
            <a:r>
              <a:rPr lang="en-US" sz="2000" dirty="0">
                <a:solidFill>
                  <a:srgbClr val="FFFF00"/>
                </a:solidFill>
              </a:rPr>
              <a:t>., </a:t>
            </a:r>
            <a:r>
              <a:rPr lang="en-US" sz="2000" i="1" dirty="0">
                <a:solidFill>
                  <a:srgbClr val="FFFF00"/>
                </a:solidFill>
              </a:rPr>
              <a:t>Eucalyptus </a:t>
            </a:r>
            <a:r>
              <a:rPr lang="en-US" sz="2000" i="1" dirty="0" err="1">
                <a:solidFill>
                  <a:srgbClr val="FFFF00"/>
                </a:solidFill>
              </a:rPr>
              <a:t>camaldulensis</a:t>
            </a:r>
            <a:r>
              <a:rPr lang="en-US" sz="2000" dirty="0">
                <a:solidFill>
                  <a:srgbClr val="FFFF00"/>
                </a:solidFill>
              </a:rPr>
              <a:t> </a:t>
            </a:r>
            <a:r>
              <a:rPr lang="en-US" sz="2000" dirty="0" err="1">
                <a:solidFill>
                  <a:srgbClr val="FFFF00"/>
                </a:solidFill>
              </a:rPr>
              <a:t>Dehn</a:t>
            </a:r>
            <a:r>
              <a:rPr lang="en-US" sz="2000" dirty="0">
                <a:solidFill>
                  <a:srgbClr val="FFFF00"/>
                </a:solidFill>
              </a:rPr>
              <a:t>. </a:t>
            </a:r>
            <a:r>
              <a:rPr lang="en-US" sz="2000" dirty="0" err="1">
                <a:solidFill>
                  <a:srgbClr val="FFFF00"/>
                </a:solidFill>
              </a:rPr>
              <a:t>họ</a:t>
            </a:r>
            <a:r>
              <a:rPr lang="en-US" sz="2000" dirty="0">
                <a:solidFill>
                  <a:srgbClr val="FFFF00"/>
                </a:solidFill>
              </a:rPr>
              <a:t> </a:t>
            </a:r>
            <a:r>
              <a:rPr lang="en-US" sz="2000" dirty="0" err="1">
                <a:solidFill>
                  <a:srgbClr val="FFFF00"/>
                </a:solidFill>
              </a:rPr>
              <a:t>Sim</a:t>
            </a:r>
            <a:r>
              <a:rPr lang="en-US" sz="2000" dirty="0">
                <a:solidFill>
                  <a:srgbClr val="FFFF00"/>
                </a:solidFill>
              </a:rPr>
              <a:t> (</a:t>
            </a:r>
            <a:r>
              <a:rPr lang="en-US" sz="2000" dirty="0" err="1">
                <a:solidFill>
                  <a:srgbClr val="FFFF00"/>
                </a:solidFill>
              </a:rPr>
              <a:t>Myrtaceae</a:t>
            </a:r>
            <a:r>
              <a:rPr lang="en-US" sz="2000" dirty="0">
                <a:solidFill>
                  <a:srgbClr val="FFFF00"/>
                </a:solidFill>
              </a:rPr>
              <a:t>).</a:t>
            </a:r>
          </a:p>
          <a:p>
            <a:r>
              <a:rPr lang="en-US" sz="2000" dirty="0" err="1">
                <a:solidFill>
                  <a:srgbClr val="FFFF00"/>
                </a:solidFill>
              </a:rPr>
              <a:t>Cây</a:t>
            </a:r>
            <a:r>
              <a:rPr lang="en-US" sz="2000" dirty="0">
                <a:solidFill>
                  <a:srgbClr val="FFFF00"/>
                </a:solidFill>
              </a:rPr>
              <a:t> </a:t>
            </a:r>
            <a:r>
              <a:rPr lang="en-US" sz="2000" dirty="0" err="1">
                <a:solidFill>
                  <a:srgbClr val="FFFF00"/>
                </a:solidFill>
              </a:rPr>
              <a:t>sống</a:t>
            </a:r>
            <a:r>
              <a:rPr lang="en-US" sz="2000" dirty="0">
                <a:solidFill>
                  <a:srgbClr val="FFFF00"/>
                </a:solidFill>
              </a:rPr>
              <a:t> ở </a:t>
            </a:r>
            <a:r>
              <a:rPr lang="en-US" sz="2000" dirty="0" err="1">
                <a:solidFill>
                  <a:srgbClr val="FFFF00"/>
                </a:solidFill>
              </a:rPr>
              <a:t>điều</a:t>
            </a:r>
            <a:r>
              <a:rPr lang="en-US" sz="2000" dirty="0">
                <a:solidFill>
                  <a:srgbClr val="FFFF00"/>
                </a:solidFill>
              </a:rPr>
              <a:t> </a:t>
            </a:r>
            <a:r>
              <a:rPr lang="en-US" sz="2000" dirty="0" err="1">
                <a:solidFill>
                  <a:srgbClr val="FFFF00"/>
                </a:solidFill>
              </a:rPr>
              <a:t>kiện</a:t>
            </a:r>
            <a:r>
              <a:rPr lang="en-US" sz="2000" dirty="0">
                <a:solidFill>
                  <a:srgbClr val="FFFF00"/>
                </a:solidFill>
              </a:rPr>
              <a:t> </a:t>
            </a:r>
            <a:r>
              <a:rPr lang="en-US" sz="2000" dirty="0" err="1">
                <a:solidFill>
                  <a:srgbClr val="FFFF00"/>
                </a:solidFill>
              </a:rPr>
              <a:t>đất</a:t>
            </a:r>
            <a:r>
              <a:rPr lang="en-US" sz="2000" dirty="0">
                <a:solidFill>
                  <a:srgbClr val="FFFF00"/>
                </a:solidFill>
              </a:rPr>
              <a:t> </a:t>
            </a:r>
            <a:r>
              <a:rPr lang="en-US" sz="2000" dirty="0" err="1">
                <a:solidFill>
                  <a:srgbClr val="FFFF00"/>
                </a:solidFill>
              </a:rPr>
              <a:t>đai</a:t>
            </a:r>
            <a:r>
              <a:rPr lang="en-US" sz="2000" dirty="0">
                <a:solidFill>
                  <a:srgbClr val="FFFF00"/>
                </a:solidFill>
              </a:rPr>
              <a:t>, </a:t>
            </a:r>
            <a:r>
              <a:rPr lang="en-US" sz="2000" dirty="0" err="1">
                <a:solidFill>
                  <a:srgbClr val="FFFF00"/>
                </a:solidFill>
              </a:rPr>
              <a:t>khí</a:t>
            </a:r>
            <a:r>
              <a:rPr lang="en-US" sz="2000" dirty="0">
                <a:solidFill>
                  <a:srgbClr val="FFFF00"/>
                </a:solidFill>
              </a:rPr>
              <a:t> </a:t>
            </a:r>
            <a:r>
              <a:rPr lang="en-US" sz="2000" dirty="0" err="1">
                <a:solidFill>
                  <a:srgbClr val="FFFF00"/>
                </a:solidFill>
              </a:rPr>
              <a:t>hậu</a:t>
            </a:r>
            <a:r>
              <a:rPr lang="en-US" sz="2000" dirty="0">
                <a:solidFill>
                  <a:srgbClr val="FFFF00"/>
                </a:solidFill>
              </a:rPr>
              <a:t> </a:t>
            </a:r>
            <a:r>
              <a:rPr lang="en-US" sz="2000" dirty="0" err="1">
                <a:solidFill>
                  <a:srgbClr val="FFFF00"/>
                </a:solidFill>
              </a:rPr>
              <a:t>khác</a:t>
            </a:r>
            <a:r>
              <a:rPr lang="en-US" sz="2000" dirty="0">
                <a:solidFill>
                  <a:srgbClr val="FFFF00"/>
                </a:solidFill>
              </a:rPr>
              <a:t> </a:t>
            </a:r>
            <a:r>
              <a:rPr lang="en-US" sz="2000" dirty="0" err="1">
                <a:solidFill>
                  <a:srgbClr val="FFFF00"/>
                </a:solidFill>
              </a:rPr>
              <a:t>nhau</a:t>
            </a:r>
            <a:r>
              <a:rPr lang="en-US" sz="2000" dirty="0">
                <a:solidFill>
                  <a:srgbClr val="FFFF00"/>
                </a:solidFill>
              </a:rPr>
              <a:t>, </a:t>
            </a:r>
            <a:r>
              <a:rPr lang="en-US" sz="2000" dirty="0" err="1">
                <a:solidFill>
                  <a:srgbClr val="FFFF00"/>
                </a:solidFill>
              </a:rPr>
              <a:t>chống</a:t>
            </a:r>
            <a:r>
              <a:rPr lang="en-US" sz="2000" dirty="0">
                <a:solidFill>
                  <a:srgbClr val="FFFF00"/>
                </a:solidFill>
              </a:rPr>
              <a:t> </a:t>
            </a:r>
            <a:r>
              <a:rPr lang="en-US" sz="2000" dirty="0" err="1">
                <a:solidFill>
                  <a:srgbClr val="FFFF00"/>
                </a:solidFill>
              </a:rPr>
              <a:t>chịu</a:t>
            </a:r>
            <a:r>
              <a:rPr lang="en-US" sz="2000" dirty="0">
                <a:solidFill>
                  <a:srgbClr val="FFFF00"/>
                </a:solidFill>
              </a:rPr>
              <a:t> </a:t>
            </a:r>
            <a:r>
              <a:rPr lang="en-US" sz="2000" dirty="0" err="1">
                <a:solidFill>
                  <a:srgbClr val="FFFF00"/>
                </a:solidFill>
              </a:rPr>
              <a:t>sâu</a:t>
            </a:r>
            <a:r>
              <a:rPr lang="en-US" sz="2000" dirty="0">
                <a:solidFill>
                  <a:srgbClr val="FFFF00"/>
                </a:solidFill>
              </a:rPr>
              <a:t> </a:t>
            </a:r>
            <a:r>
              <a:rPr lang="en-US" sz="2000" dirty="0" err="1">
                <a:solidFill>
                  <a:srgbClr val="FFFF00"/>
                </a:solidFill>
              </a:rPr>
              <a:t>bệnh</a:t>
            </a:r>
            <a:r>
              <a:rPr lang="en-US" sz="2000" dirty="0">
                <a:solidFill>
                  <a:srgbClr val="FFFF00"/>
                </a:solidFill>
              </a:rPr>
              <a:t> </a:t>
            </a:r>
            <a:r>
              <a:rPr lang="en-US" sz="2000" dirty="0" err="1">
                <a:solidFill>
                  <a:srgbClr val="FFFF00"/>
                </a:solidFill>
              </a:rPr>
              <a:t>cao</a:t>
            </a:r>
            <a:r>
              <a:rPr lang="en-US" sz="2000" dirty="0">
                <a:solidFill>
                  <a:srgbClr val="FFFF00"/>
                </a:solidFill>
              </a:rPr>
              <a:t>, </a:t>
            </a:r>
            <a:r>
              <a:rPr lang="en-US" sz="2000" dirty="0" err="1">
                <a:solidFill>
                  <a:srgbClr val="FFFF00"/>
                </a:solidFill>
              </a:rPr>
              <a:t>sống</a:t>
            </a:r>
            <a:r>
              <a:rPr lang="en-US" sz="2000" dirty="0">
                <a:solidFill>
                  <a:srgbClr val="FFFF00"/>
                </a:solidFill>
              </a:rPr>
              <a:t> </a:t>
            </a:r>
            <a:r>
              <a:rPr lang="en-US" sz="2000" dirty="0" err="1">
                <a:solidFill>
                  <a:srgbClr val="FFFF00"/>
                </a:solidFill>
              </a:rPr>
              <a:t>lâu</a:t>
            </a:r>
            <a:r>
              <a:rPr lang="en-US" sz="2000" dirty="0">
                <a:solidFill>
                  <a:srgbClr val="FFFF00"/>
                </a:solidFill>
              </a:rPr>
              <a:t> </a:t>
            </a:r>
            <a:r>
              <a:rPr lang="en-US" sz="2000" dirty="0" err="1">
                <a:solidFill>
                  <a:srgbClr val="FFFF00"/>
                </a:solidFill>
              </a:rPr>
              <a:t>năm</a:t>
            </a:r>
            <a:r>
              <a:rPr lang="en-US" sz="2000" dirty="0">
                <a:solidFill>
                  <a:srgbClr val="FFFF00"/>
                </a:solidFill>
              </a:rPr>
              <a:t> </a:t>
            </a:r>
            <a:r>
              <a:rPr lang="en-US" sz="2000" dirty="0" err="1">
                <a:solidFill>
                  <a:srgbClr val="FFFF00"/>
                </a:solidFill>
              </a:rPr>
              <a:t>gỗ</a:t>
            </a:r>
            <a:r>
              <a:rPr lang="en-US" sz="2000" dirty="0">
                <a:solidFill>
                  <a:srgbClr val="FFFF00"/>
                </a:solidFill>
              </a:rPr>
              <a:t> </a:t>
            </a:r>
            <a:r>
              <a:rPr lang="en-US" sz="2000" dirty="0" err="1">
                <a:solidFill>
                  <a:srgbClr val="FFFF00"/>
                </a:solidFill>
              </a:rPr>
              <a:t>tốt</a:t>
            </a:r>
            <a:r>
              <a:rPr lang="en-US" sz="2000" dirty="0">
                <a:solidFill>
                  <a:srgbClr val="FFFF00"/>
                </a:solidFill>
              </a:rPr>
              <a:t>.</a:t>
            </a:r>
            <a:br>
              <a:rPr lang="en-US" sz="2000" dirty="0">
                <a:solidFill>
                  <a:srgbClr val="FFFF00"/>
                </a:solidFill>
              </a:rPr>
            </a:br>
            <a:r>
              <a:rPr lang="en-US" sz="2000" dirty="0" err="1">
                <a:solidFill>
                  <a:srgbClr val="FFFF00"/>
                </a:solidFill>
              </a:rPr>
              <a:t>Phân</a:t>
            </a:r>
            <a:r>
              <a:rPr lang="en-US" sz="2000" dirty="0">
                <a:solidFill>
                  <a:srgbClr val="FFFF00"/>
                </a:solidFill>
              </a:rPr>
              <a:t> </a:t>
            </a:r>
            <a:r>
              <a:rPr lang="en-US" sz="2000" dirty="0" err="1">
                <a:solidFill>
                  <a:srgbClr val="FFFF00"/>
                </a:solidFill>
              </a:rPr>
              <a:t>bố</a:t>
            </a:r>
            <a:r>
              <a:rPr lang="en-US" sz="2000" dirty="0">
                <a:solidFill>
                  <a:srgbClr val="FFFF00"/>
                </a:solidFill>
              </a:rPr>
              <a:t>: </a:t>
            </a:r>
            <a:r>
              <a:rPr lang="en-US" sz="2000" dirty="0" err="1">
                <a:solidFill>
                  <a:srgbClr val="FFFF00"/>
                </a:solidFill>
              </a:rPr>
              <a:t>Nhiều</a:t>
            </a:r>
            <a:r>
              <a:rPr lang="en-US" sz="2000" dirty="0">
                <a:solidFill>
                  <a:srgbClr val="FFFF00"/>
                </a:solidFill>
              </a:rPr>
              <a:t> </a:t>
            </a:r>
            <a:r>
              <a:rPr lang="en-US" sz="2000" dirty="0" err="1">
                <a:solidFill>
                  <a:srgbClr val="FFFF00"/>
                </a:solidFill>
              </a:rPr>
              <a:t>tỉnh</a:t>
            </a:r>
            <a:r>
              <a:rPr lang="en-US" sz="2000" dirty="0">
                <a:solidFill>
                  <a:srgbClr val="FFFF00"/>
                </a:solidFill>
              </a:rPr>
              <a:t> </a:t>
            </a:r>
            <a:r>
              <a:rPr lang="en-US" sz="2000" dirty="0" err="1">
                <a:solidFill>
                  <a:srgbClr val="FFFF00"/>
                </a:solidFill>
              </a:rPr>
              <a:t>nước</a:t>
            </a:r>
            <a:r>
              <a:rPr lang="en-US" sz="2000" dirty="0">
                <a:solidFill>
                  <a:srgbClr val="FFFF00"/>
                </a:solidFill>
              </a:rPr>
              <a:t> ta</a:t>
            </a:r>
            <a:br>
              <a:rPr lang="en-US" sz="2000" dirty="0">
                <a:solidFill>
                  <a:srgbClr val="FFFF00"/>
                </a:solidFill>
              </a:rPr>
            </a:br>
            <a:r>
              <a:rPr lang="en-US" sz="2000" dirty="0" err="1">
                <a:solidFill>
                  <a:srgbClr val="FFFF00"/>
                </a:solidFill>
              </a:rPr>
              <a:t>Bộ</a:t>
            </a:r>
            <a:r>
              <a:rPr lang="en-US" sz="2000" dirty="0">
                <a:solidFill>
                  <a:srgbClr val="FFFF00"/>
                </a:solidFill>
              </a:rPr>
              <a:t> </a:t>
            </a:r>
            <a:r>
              <a:rPr lang="en-US" sz="2000" dirty="0" err="1">
                <a:solidFill>
                  <a:srgbClr val="FFFF00"/>
                </a:solidFill>
              </a:rPr>
              <a:t>phận</a:t>
            </a:r>
            <a:r>
              <a:rPr lang="en-US" sz="2000" dirty="0">
                <a:solidFill>
                  <a:srgbClr val="FFFF00"/>
                </a:solidFill>
              </a:rPr>
              <a:t> </a:t>
            </a:r>
            <a:r>
              <a:rPr lang="en-US" sz="2000" dirty="0" err="1">
                <a:solidFill>
                  <a:srgbClr val="FFFF00"/>
                </a:solidFill>
              </a:rPr>
              <a:t>dùng</a:t>
            </a:r>
            <a:r>
              <a:rPr lang="en-US" sz="2000" dirty="0">
                <a:solidFill>
                  <a:srgbClr val="FFFF00"/>
                </a:solidFill>
              </a:rPr>
              <a:t>: </a:t>
            </a:r>
            <a:r>
              <a:rPr lang="en-US" sz="2000" dirty="0" err="1">
                <a:solidFill>
                  <a:srgbClr val="FFFF00"/>
                </a:solidFill>
              </a:rPr>
              <a:t>Lá</a:t>
            </a:r>
            <a:r>
              <a:rPr lang="en-US" sz="2000" dirty="0">
                <a:solidFill>
                  <a:srgbClr val="FFFF00"/>
                </a:solidFill>
              </a:rPr>
              <a:t>.</a:t>
            </a:r>
            <a:br>
              <a:rPr lang="en-US" sz="2000" dirty="0">
                <a:solidFill>
                  <a:srgbClr val="FFFF00"/>
                </a:solidFill>
              </a:rPr>
            </a:br>
            <a:r>
              <a:rPr lang="en-US" sz="2000" dirty="0" err="1">
                <a:solidFill>
                  <a:srgbClr val="FFFF00"/>
                </a:solidFill>
              </a:rPr>
              <a:t>Thành</a:t>
            </a:r>
            <a:r>
              <a:rPr lang="en-US" sz="2000" dirty="0">
                <a:solidFill>
                  <a:srgbClr val="FFFF00"/>
                </a:solidFill>
              </a:rPr>
              <a:t> </a:t>
            </a:r>
            <a:r>
              <a:rPr lang="en-US" sz="2000" dirty="0" err="1">
                <a:solidFill>
                  <a:srgbClr val="FFFF00"/>
                </a:solidFill>
              </a:rPr>
              <a:t>phần</a:t>
            </a:r>
            <a:r>
              <a:rPr lang="en-US" sz="2000" dirty="0">
                <a:solidFill>
                  <a:srgbClr val="FFFF00"/>
                </a:solidFill>
              </a:rPr>
              <a:t> </a:t>
            </a:r>
            <a:r>
              <a:rPr lang="en-US" sz="2000" dirty="0" err="1">
                <a:solidFill>
                  <a:srgbClr val="FFFF00"/>
                </a:solidFill>
              </a:rPr>
              <a:t>hóa</a:t>
            </a:r>
            <a:r>
              <a:rPr lang="en-US" sz="2000" dirty="0">
                <a:solidFill>
                  <a:srgbClr val="FFFF00"/>
                </a:solidFill>
              </a:rPr>
              <a:t> </a:t>
            </a:r>
            <a:r>
              <a:rPr lang="en-US" sz="2000" dirty="0" err="1">
                <a:solidFill>
                  <a:srgbClr val="FFFF00"/>
                </a:solidFill>
              </a:rPr>
              <a:t>học</a:t>
            </a:r>
            <a:r>
              <a:rPr lang="en-US" sz="2000" dirty="0">
                <a:solidFill>
                  <a:srgbClr val="FFFF00"/>
                </a:solidFill>
              </a:rPr>
              <a:t>:</a:t>
            </a:r>
          </a:p>
          <a:p>
            <a:r>
              <a:rPr lang="en-US" sz="2000" dirty="0" err="1">
                <a:solidFill>
                  <a:srgbClr val="FFFF00"/>
                </a:solidFill>
              </a:rPr>
              <a:t>Tinh</a:t>
            </a:r>
            <a:r>
              <a:rPr lang="en-US" sz="2000" dirty="0">
                <a:solidFill>
                  <a:srgbClr val="FFFF00"/>
                </a:solidFill>
              </a:rPr>
              <a:t> </a:t>
            </a:r>
            <a:r>
              <a:rPr lang="en-US" sz="2000" dirty="0" err="1">
                <a:solidFill>
                  <a:srgbClr val="FFFF00"/>
                </a:solidFill>
              </a:rPr>
              <a:t>dầu</a:t>
            </a:r>
            <a:r>
              <a:rPr lang="en-US" sz="2000" dirty="0">
                <a:solidFill>
                  <a:srgbClr val="FFFF00"/>
                </a:solidFill>
              </a:rPr>
              <a:t>/ </a:t>
            </a:r>
            <a:r>
              <a:rPr lang="en-US" sz="2000" dirty="0" err="1">
                <a:solidFill>
                  <a:srgbClr val="FFFF00"/>
                </a:solidFill>
              </a:rPr>
              <a:t>lá</a:t>
            </a:r>
            <a:r>
              <a:rPr lang="en-US" sz="2000" dirty="0">
                <a:solidFill>
                  <a:srgbClr val="FFFF00"/>
                </a:solidFill>
              </a:rPr>
              <a:t> 1,3 - 2,25%  </a:t>
            </a:r>
            <a:r>
              <a:rPr lang="en-US" sz="2000" dirty="0" err="1">
                <a:solidFill>
                  <a:srgbClr val="FFFF00"/>
                </a:solidFill>
              </a:rPr>
              <a:t>chủ</a:t>
            </a:r>
            <a:r>
              <a:rPr lang="en-US" sz="2000" dirty="0">
                <a:solidFill>
                  <a:srgbClr val="FFFF00"/>
                </a:solidFill>
              </a:rPr>
              <a:t> </a:t>
            </a:r>
            <a:r>
              <a:rPr lang="en-US" sz="2000" dirty="0" err="1">
                <a:solidFill>
                  <a:srgbClr val="FFFF00"/>
                </a:solidFill>
              </a:rPr>
              <a:t>yếu</a:t>
            </a:r>
            <a:r>
              <a:rPr lang="en-US" sz="2000" dirty="0">
                <a:solidFill>
                  <a:srgbClr val="FFFF00"/>
                </a:solidFill>
              </a:rPr>
              <a:t> </a:t>
            </a:r>
            <a:r>
              <a:rPr lang="en-US" sz="2000" dirty="0" err="1">
                <a:solidFill>
                  <a:srgbClr val="FFFF00"/>
                </a:solidFill>
              </a:rPr>
              <a:t>gồm</a:t>
            </a:r>
            <a:r>
              <a:rPr lang="en-US" sz="2000" dirty="0">
                <a:solidFill>
                  <a:srgbClr val="FFFF00"/>
                </a:solidFill>
              </a:rPr>
              <a:t> Cineol. </a:t>
            </a:r>
            <a:r>
              <a:rPr lang="en-US" sz="2000" dirty="0" err="1">
                <a:solidFill>
                  <a:srgbClr val="FFFF00"/>
                </a:solidFill>
              </a:rPr>
              <a:t>Hàm</a:t>
            </a:r>
            <a:r>
              <a:rPr lang="en-US" sz="2000" dirty="0">
                <a:solidFill>
                  <a:srgbClr val="FFFF00"/>
                </a:solidFill>
              </a:rPr>
              <a:t> </a:t>
            </a:r>
            <a:r>
              <a:rPr lang="en-US" sz="2000" dirty="0" err="1">
                <a:solidFill>
                  <a:srgbClr val="FFFF00"/>
                </a:solidFill>
              </a:rPr>
              <a:t>lượng</a:t>
            </a:r>
            <a:r>
              <a:rPr lang="en-US" sz="2000" dirty="0">
                <a:solidFill>
                  <a:srgbClr val="FFFF00"/>
                </a:solidFill>
              </a:rPr>
              <a:t> </a:t>
            </a:r>
            <a:r>
              <a:rPr lang="en-US" sz="2000" dirty="0" err="1">
                <a:solidFill>
                  <a:srgbClr val="FFFF00"/>
                </a:solidFill>
              </a:rPr>
              <a:t>tinh</a:t>
            </a:r>
            <a:r>
              <a:rPr lang="en-US" sz="2000" dirty="0">
                <a:solidFill>
                  <a:srgbClr val="FFFF00"/>
                </a:solidFill>
              </a:rPr>
              <a:t> </a:t>
            </a:r>
            <a:r>
              <a:rPr lang="en-US" sz="2000" dirty="0" err="1">
                <a:solidFill>
                  <a:srgbClr val="FFFF00"/>
                </a:solidFill>
              </a:rPr>
              <a:t>dầu</a:t>
            </a:r>
            <a:r>
              <a:rPr lang="en-US" sz="2000" dirty="0">
                <a:solidFill>
                  <a:srgbClr val="FFFF00"/>
                </a:solidFill>
              </a:rPr>
              <a:t> DÐVN V qui </a:t>
            </a:r>
            <a:r>
              <a:rPr lang="en-US" sz="2000" dirty="0" err="1">
                <a:solidFill>
                  <a:srgbClr val="FFFF00"/>
                </a:solidFill>
              </a:rPr>
              <a:t>định</a:t>
            </a:r>
            <a:r>
              <a:rPr lang="en-US" sz="2000" dirty="0">
                <a:solidFill>
                  <a:srgbClr val="FFFF00"/>
                </a:solidFill>
              </a:rPr>
              <a:t> Cineol/ </a:t>
            </a:r>
            <a:r>
              <a:rPr lang="en-US" sz="2000" dirty="0" err="1">
                <a:solidFill>
                  <a:srgbClr val="FFFF00"/>
                </a:solidFill>
              </a:rPr>
              <a:t>tinh</a:t>
            </a:r>
            <a:r>
              <a:rPr lang="en-US" sz="2000" dirty="0">
                <a:solidFill>
                  <a:srgbClr val="FFFF00"/>
                </a:solidFill>
              </a:rPr>
              <a:t> </a:t>
            </a:r>
            <a:r>
              <a:rPr lang="en-US" sz="2000" dirty="0" err="1">
                <a:solidFill>
                  <a:srgbClr val="FFFF00"/>
                </a:solidFill>
              </a:rPr>
              <a:t>dầu</a:t>
            </a:r>
            <a:r>
              <a:rPr lang="en-US" sz="2000" dirty="0">
                <a:solidFill>
                  <a:srgbClr val="FFFF00"/>
                </a:solidFill>
              </a:rPr>
              <a:t> </a:t>
            </a:r>
            <a:r>
              <a:rPr lang="en-US" sz="2000" dirty="0" err="1">
                <a:solidFill>
                  <a:srgbClr val="FFFF00"/>
                </a:solidFill>
              </a:rPr>
              <a:t>ít</a:t>
            </a:r>
            <a:r>
              <a:rPr lang="en-US" sz="2000" dirty="0">
                <a:solidFill>
                  <a:srgbClr val="FFFF00"/>
                </a:solidFill>
              </a:rPr>
              <a:t> </a:t>
            </a:r>
            <a:r>
              <a:rPr lang="en-US" sz="2000" dirty="0" err="1">
                <a:solidFill>
                  <a:srgbClr val="FFFF00"/>
                </a:solidFill>
              </a:rPr>
              <a:t>nhất</a:t>
            </a:r>
            <a:r>
              <a:rPr lang="en-US" sz="2000" dirty="0">
                <a:solidFill>
                  <a:srgbClr val="FFFF00"/>
                </a:solidFill>
              </a:rPr>
              <a:t> 60% (</a:t>
            </a:r>
            <a:r>
              <a:rPr lang="en-US" sz="2000" dirty="0" err="1">
                <a:solidFill>
                  <a:srgbClr val="FFFF00"/>
                </a:solidFill>
              </a:rPr>
              <a:t>Tinh</a:t>
            </a:r>
            <a:r>
              <a:rPr lang="en-US" sz="2000" dirty="0">
                <a:solidFill>
                  <a:srgbClr val="FFFF00"/>
                </a:solidFill>
              </a:rPr>
              <a:t> </a:t>
            </a:r>
            <a:r>
              <a:rPr lang="en-US" sz="2000" dirty="0" err="1">
                <a:solidFill>
                  <a:srgbClr val="FFFF00"/>
                </a:solidFill>
              </a:rPr>
              <a:t>dầu</a:t>
            </a:r>
            <a:r>
              <a:rPr lang="en-US" sz="2000" dirty="0">
                <a:solidFill>
                  <a:srgbClr val="FFFF00"/>
                </a:solidFill>
              </a:rPr>
              <a:t> </a:t>
            </a:r>
            <a:r>
              <a:rPr lang="en-US" sz="2000" dirty="0" err="1">
                <a:solidFill>
                  <a:srgbClr val="FFFF00"/>
                </a:solidFill>
              </a:rPr>
              <a:t>bạch</a:t>
            </a:r>
            <a:r>
              <a:rPr lang="en-US" sz="2000" dirty="0">
                <a:solidFill>
                  <a:srgbClr val="FFFF00"/>
                </a:solidFill>
              </a:rPr>
              <a:t> </a:t>
            </a:r>
            <a:r>
              <a:rPr lang="en-US" sz="2000" dirty="0" err="1">
                <a:solidFill>
                  <a:srgbClr val="FFFF00"/>
                </a:solidFill>
              </a:rPr>
              <a:t>đàn</a:t>
            </a:r>
            <a:r>
              <a:rPr lang="en-US" sz="2000" dirty="0">
                <a:solidFill>
                  <a:srgbClr val="FFFF00"/>
                </a:solidFill>
              </a:rPr>
              <a:t> </a:t>
            </a:r>
            <a:r>
              <a:rPr lang="en-US" sz="2000" dirty="0" err="1">
                <a:solidFill>
                  <a:srgbClr val="FFFF00"/>
                </a:solidFill>
              </a:rPr>
              <a:t>trước</a:t>
            </a:r>
            <a:r>
              <a:rPr lang="en-US" sz="2000" dirty="0">
                <a:solidFill>
                  <a:srgbClr val="FFFF00"/>
                </a:solidFill>
              </a:rPr>
              <a:t> </a:t>
            </a:r>
            <a:r>
              <a:rPr lang="en-US" sz="2000" dirty="0" err="1">
                <a:solidFill>
                  <a:srgbClr val="FFFF00"/>
                </a:solidFill>
              </a:rPr>
              <a:t>khi</a:t>
            </a:r>
            <a:r>
              <a:rPr lang="en-US" sz="2000" dirty="0">
                <a:solidFill>
                  <a:srgbClr val="FFFF00"/>
                </a:solidFill>
              </a:rPr>
              <a:t> </a:t>
            </a:r>
            <a:r>
              <a:rPr lang="en-US" sz="2000" dirty="0" err="1">
                <a:solidFill>
                  <a:srgbClr val="FFFF00"/>
                </a:solidFill>
              </a:rPr>
              <a:t>sử</a:t>
            </a:r>
            <a:r>
              <a:rPr lang="en-US" sz="2000" dirty="0">
                <a:solidFill>
                  <a:srgbClr val="FFFF00"/>
                </a:solidFill>
              </a:rPr>
              <a:t> </a:t>
            </a:r>
            <a:r>
              <a:rPr lang="en-US" sz="2000" dirty="0" err="1">
                <a:solidFill>
                  <a:srgbClr val="FFFF00"/>
                </a:solidFill>
              </a:rPr>
              <a:t>dụng</a:t>
            </a:r>
            <a:r>
              <a:rPr lang="en-US" sz="2000" dirty="0">
                <a:solidFill>
                  <a:srgbClr val="FFFF00"/>
                </a:solidFill>
              </a:rPr>
              <a:t> </a:t>
            </a:r>
            <a:r>
              <a:rPr lang="en-US" sz="2000" dirty="0" err="1">
                <a:solidFill>
                  <a:srgbClr val="FFFF00"/>
                </a:solidFill>
              </a:rPr>
              <a:t>thường</a:t>
            </a:r>
            <a:r>
              <a:rPr lang="en-US" sz="2000" dirty="0">
                <a:solidFill>
                  <a:srgbClr val="FFFF00"/>
                </a:solidFill>
              </a:rPr>
              <a:t> </a:t>
            </a:r>
            <a:r>
              <a:rPr lang="en-US" sz="2000" dirty="0" err="1">
                <a:solidFill>
                  <a:srgbClr val="FFFF00"/>
                </a:solidFill>
              </a:rPr>
              <a:t>phải</a:t>
            </a:r>
            <a:r>
              <a:rPr lang="en-US" sz="2000" dirty="0">
                <a:solidFill>
                  <a:srgbClr val="FFFF00"/>
                </a:solidFill>
              </a:rPr>
              <a:t> </a:t>
            </a:r>
            <a:r>
              <a:rPr lang="en-US" sz="2000" dirty="0" err="1">
                <a:solidFill>
                  <a:srgbClr val="FFFF00"/>
                </a:solidFill>
              </a:rPr>
              <a:t>tinh</a:t>
            </a:r>
            <a:r>
              <a:rPr lang="en-US" sz="2000" dirty="0">
                <a:solidFill>
                  <a:srgbClr val="FFFF00"/>
                </a:solidFill>
              </a:rPr>
              <a:t> </a:t>
            </a:r>
            <a:r>
              <a:rPr lang="en-US" sz="2000" dirty="0" err="1">
                <a:solidFill>
                  <a:srgbClr val="FFFF00"/>
                </a:solidFill>
              </a:rPr>
              <a:t>chế</a:t>
            </a:r>
            <a:r>
              <a:rPr lang="en-US" sz="2000" dirty="0">
                <a:solidFill>
                  <a:srgbClr val="FFFF00"/>
                </a:solidFill>
              </a:rPr>
              <a:t>, </a:t>
            </a:r>
            <a:r>
              <a:rPr lang="en-US" sz="2000" dirty="0" err="1">
                <a:solidFill>
                  <a:srgbClr val="FFFF00"/>
                </a:solidFill>
              </a:rPr>
              <a:t>làm</a:t>
            </a:r>
            <a:r>
              <a:rPr lang="en-US" sz="2000" dirty="0">
                <a:solidFill>
                  <a:srgbClr val="FFFF00"/>
                </a:solidFill>
              </a:rPr>
              <a:t> </a:t>
            </a:r>
            <a:r>
              <a:rPr lang="en-US" sz="2000" dirty="0" err="1">
                <a:solidFill>
                  <a:srgbClr val="FFFF00"/>
                </a:solidFill>
              </a:rPr>
              <a:t>giàu</a:t>
            </a:r>
            <a:r>
              <a:rPr lang="en-US" sz="2000" dirty="0">
                <a:solidFill>
                  <a:srgbClr val="FFFF00"/>
                </a:solidFill>
              </a:rPr>
              <a:t> cineol</a:t>
            </a:r>
            <a:r>
              <a:rPr lang="en-US" sz="2000" dirty="0" smtClean="0">
                <a:solidFill>
                  <a:srgbClr val="FFFF00"/>
                </a:solidFill>
              </a:rPr>
              <a:t>)</a:t>
            </a:r>
            <a:r>
              <a:rPr lang="en-US" sz="2000" dirty="0">
                <a:solidFill>
                  <a:srgbClr val="FFFF00"/>
                </a:solidFill>
              </a:rPr>
              <a:t/>
            </a:r>
            <a:br>
              <a:rPr lang="en-US" sz="2000" dirty="0">
                <a:solidFill>
                  <a:srgbClr val="FFFF00"/>
                </a:solidFill>
              </a:rPr>
            </a:br>
            <a:r>
              <a:rPr lang="en-US" sz="2000" dirty="0" err="1">
                <a:solidFill>
                  <a:srgbClr val="FFFF00"/>
                </a:solidFill>
              </a:rPr>
              <a:t>Công</a:t>
            </a:r>
            <a:r>
              <a:rPr lang="en-US" sz="2000" dirty="0">
                <a:solidFill>
                  <a:srgbClr val="FFFF00"/>
                </a:solidFill>
              </a:rPr>
              <a:t> </a:t>
            </a:r>
            <a:r>
              <a:rPr lang="en-US" sz="2000" dirty="0" err="1">
                <a:solidFill>
                  <a:srgbClr val="FFFF00"/>
                </a:solidFill>
              </a:rPr>
              <a:t>dụng</a:t>
            </a:r>
            <a:r>
              <a:rPr lang="en-US" sz="2000" dirty="0">
                <a:solidFill>
                  <a:srgbClr val="FFFF00"/>
                </a:solidFill>
              </a:rPr>
              <a:t>:</a:t>
            </a:r>
            <a:br>
              <a:rPr lang="en-US" sz="2000" dirty="0">
                <a:solidFill>
                  <a:srgbClr val="FFFF00"/>
                </a:solidFill>
              </a:rPr>
            </a:br>
            <a:r>
              <a:rPr lang="en-US" sz="2000" dirty="0">
                <a:solidFill>
                  <a:srgbClr val="FFFF00"/>
                </a:solidFill>
              </a:rPr>
              <a:t>- </a:t>
            </a:r>
            <a:r>
              <a:rPr lang="en-US" sz="2000" dirty="0" err="1">
                <a:solidFill>
                  <a:srgbClr val="FFFF00"/>
                </a:solidFill>
              </a:rPr>
              <a:t>Điều</a:t>
            </a:r>
            <a:r>
              <a:rPr lang="en-US" sz="2000" dirty="0">
                <a:solidFill>
                  <a:srgbClr val="FFFF00"/>
                </a:solidFill>
              </a:rPr>
              <a:t> tri </a:t>
            </a:r>
            <a:r>
              <a:rPr lang="en-US" sz="2000" dirty="0" err="1">
                <a:solidFill>
                  <a:srgbClr val="FFFF00"/>
                </a:solidFill>
              </a:rPr>
              <a:t>viêm</a:t>
            </a:r>
            <a:r>
              <a:rPr lang="en-US" sz="2000" dirty="0">
                <a:solidFill>
                  <a:srgbClr val="FFFF00"/>
                </a:solidFill>
              </a:rPr>
              <a:t> </a:t>
            </a:r>
            <a:r>
              <a:rPr lang="en-US" sz="2000" dirty="0" err="1">
                <a:solidFill>
                  <a:srgbClr val="FFFF00"/>
                </a:solidFill>
              </a:rPr>
              <a:t>nhiễm</a:t>
            </a:r>
            <a:r>
              <a:rPr lang="en-US" sz="2000" dirty="0">
                <a:solidFill>
                  <a:srgbClr val="FFFF00"/>
                </a:solidFill>
              </a:rPr>
              <a:t> </a:t>
            </a:r>
            <a:r>
              <a:rPr lang="en-US" sz="2000" dirty="0" err="1">
                <a:solidFill>
                  <a:srgbClr val="FFFF00"/>
                </a:solidFill>
              </a:rPr>
              <a:t>đường</a:t>
            </a:r>
            <a:r>
              <a:rPr lang="en-US" sz="2000" dirty="0">
                <a:solidFill>
                  <a:srgbClr val="FFFF00"/>
                </a:solidFill>
              </a:rPr>
              <a:t> </a:t>
            </a:r>
            <a:r>
              <a:rPr lang="en-US" sz="2000" dirty="0" err="1">
                <a:solidFill>
                  <a:srgbClr val="FFFF00"/>
                </a:solidFill>
              </a:rPr>
              <a:t>hô</a:t>
            </a:r>
            <a:r>
              <a:rPr lang="en-US" sz="2000" dirty="0">
                <a:solidFill>
                  <a:srgbClr val="FFFF00"/>
                </a:solidFill>
              </a:rPr>
              <a:t> </a:t>
            </a:r>
            <a:r>
              <a:rPr lang="en-US" sz="2000" dirty="0" err="1">
                <a:solidFill>
                  <a:srgbClr val="FFFF00"/>
                </a:solidFill>
              </a:rPr>
              <a:t>hấp</a:t>
            </a:r>
            <a:r>
              <a:rPr lang="en-US" sz="2000" dirty="0">
                <a:solidFill>
                  <a:srgbClr val="FFFF00"/>
                </a:solidFill>
              </a:rPr>
              <a:t>, </a:t>
            </a:r>
            <a:r>
              <a:rPr lang="en-US" sz="2000" dirty="0" err="1">
                <a:solidFill>
                  <a:srgbClr val="FFFF00"/>
                </a:solidFill>
              </a:rPr>
              <a:t>các</a:t>
            </a:r>
            <a:r>
              <a:rPr lang="en-US" sz="2000" dirty="0">
                <a:solidFill>
                  <a:srgbClr val="FFFF00"/>
                </a:solidFill>
              </a:rPr>
              <a:t> </a:t>
            </a:r>
            <a:r>
              <a:rPr lang="en-US" sz="2000" dirty="0" err="1">
                <a:solidFill>
                  <a:srgbClr val="FFFF00"/>
                </a:solidFill>
              </a:rPr>
              <a:t>triệu</a:t>
            </a:r>
            <a:r>
              <a:rPr lang="en-US" sz="2000" dirty="0">
                <a:solidFill>
                  <a:srgbClr val="FFFF00"/>
                </a:solidFill>
              </a:rPr>
              <a:t> </a:t>
            </a:r>
            <a:r>
              <a:rPr lang="en-US" sz="2000" dirty="0" err="1">
                <a:solidFill>
                  <a:srgbClr val="FFFF00"/>
                </a:solidFill>
              </a:rPr>
              <a:t>chứng</a:t>
            </a:r>
            <a:r>
              <a:rPr lang="en-US" sz="2000" dirty="0">
                <a:solidFill>
                  <a:srgbClr val="FFFF00"/>
                </a:solidFill>
              </a:rPr>
              <a:t>...</a:t>
            </a:r>
            <a:br>
              <a:rPr lang="en-US" sz="2000" dirty="0">
                <a:solidFill>
                  <a:srgbClr val="FFFF00"/>
                </a:solidFill>
              </a:rPr>
            </a:br>
            <a:r>
              <a:rPr lang="en-US" sz="2000" dirty="0">
                <a:solidFill>
                  <a:srgbClr val="FFFF00"/>
                </a:solidFill>
              </a:rPr>
              <a:t>- </a:t>
            </a:r>
            <a:r>
              <a:rPr lang="en-US" sz="2000" dirty="0" err="1">
                <a:solidFill>
                  <a:srgbClr val="FFFF00"/>
                </a:solidFill>
              </a:rPr>
              <a:t>Tinh</a:t>
            </a:r>
            <a:r>
              <a:rPr lang="en-US" sz="2000" dirty="0">
                <a:solidFill>
                  <a:srgbClr val="FFFF00"/>
                </a:solidFill>
              </a:rPr>
              <a:t> </a:t>
            </a:r>
            <a:r>
              <a:rPr lang="en-US" sz="2000" dirty="0" err="1">
                <a:solidFill>
                  <a:srgbClr val="FFFF00"/>
                </a:solidFill>
              </a:rPr>
              <a:t>dầu</a:t>
            </a:r>
            <a:r>
              <a:rPr lang="en-US" sz="2000" dirty="0">
                <a:solidFill>
                  <a:srgbClr val="FFFF00"/>
                </a:solidFill>
              </a:rPr>
              <a:t> </a:t>
            </a:r>
            <a:r>
              <a:rPr lang="en-US" sz="2000" dirty="0" err="1">
                <a:solidFill>
                  <a:srgbClr val="FFFF00"/>
                </a:solidFill>
              </a:rPr>
              <a:t>Bạch</a:t>
            </a:r>
            <a:r>
              <a:rPr lang="en-US" sz="2000" dirty="0">
                <a:solidFill>
                  <a:srgbClr val="FFFF00"/>
                </a:solidFill>
              </a:rPr>
              <a:t> </a:t>
            </a:r>
            <a:r>
              <a:rPr lang="en-US" sz="2000" dirty="0" err="1">
                <a:solidFill>
                  <a:srgbClr val="FFFF00"/>
                </a:solidFill>
              </a:rPr>
              <a:t>đàn</a:t>
            </a:r>
            <a:r>
              <a:rPr lang="en-US" sz="2000" dirty="0">
                <a:solidFill>
                  <a:srgbClr val="FFFF00"/>
                </a:solidFill>
              </a:rPr>
              <a:t> </a:t>
            </a:r>
            <a:r>
              <a:rPr lang="en-US" sz="2000" dirty="0" err="1">
                <a:solidFill>
                  <a:srgbClr val="FFFF00"/>
                </a:solidFill>
              </a:rPr>
              <a:t>có</a:t>
            </a:r>
            <a:r>
              <a:rPr lang="en-US" sz="2000" dirty="0">
                <a:solidFill>
                  <a:srgbClr val="FFFF00"/>
                </a:solidFill>
              </a:rPr>
              <a:t> </a:t>
            </a:r>
            <a:r>
              <a:rPr lang="en-US" sz="2000" dirty="0" err="1">
                <a:solidFill>
                  <a:srgbClr val="FFFF00"/>
                </a:solidFill>
              </a:rPr>
              <a:t>tác</a:t>
            </a:r>
            <a:r>
              <a:rPr lang="en-US" sz="2000" dirty="0">
                <a:solidFill>
                  <a:srgbClr val="FFFF00"/>
                </a:solidFill>
              </a:rPr>
              <a:t> </a:t>
            </a:r>
            <a:r>
              <a:rPr lang="en-US" sz="2000" dirty="0" err="1">
                <a:solidFill>
                  <a:srgbClr val="FFFF00"/>
                </a:solidFill>
              </a:rPr>
              <a:t>dụng</a:t>
            </a:r>
            <a:r>
              <a:rPr lang="en-US" sz="2000" dirty="0">
                <a:solidFill>
                  <a:srgbClr val="FFFF00"/>
                </a:solidFill>
              </a:rPr>
              <a:t> </a:t>
            </a:r>
            <a:r>
              <a:rPr lang="en-US" sz="2000" dirty="0" err="1">
                <a:solidFill>
                  <a:srgbClr val="FFFF00"/>
                </a:solidFill>
              </a:rPr>
              <a:t>tương</a:t>
            </a:r>
            <a:r>
              <a:rPr lang="en-US" sz="2000" dirty="0">
                <a:solidFill>
                  <a:srgbClr val="FFFF00"/>
                </a:solidFill>
              </a:rPr>
              <a:t> </a:t>
            </a:r>
            <a:r>
              <a:rPr lang="en-US" sz="2000" dirty="0" err="1">
                <a:solidFill>
                  <a:srgbClr val="FFFF00"/>
                </a:solidFill>
              </a:rPr>
              <a:t>tự</a:t>
            </a:r>
            <a:r>
              <a:rPr lang="en-US" sz="2000" dirty="0">
                <a:solidFill>
                  <a:srgbClr val="FFFF00"/>
                </a:solidFill>
              </a:rPr>
              <a:t> </a:t>
            </a:r>
            <a:r>
              <a:rPr lang="en-US" sz="2000" dirty="0" err="1">
                <a:solidFill>
                  <a:srgbClr val="FFFF00"/>
                </a:solidFill>
              </a:rPr>
              <a:t>như</a:t>
            </a:r>
            <a:r>
              <a:rPr lang="en-US" sz="2000" dirty="0">
                <a:solidFill>
                  <a:srgbClr val="FFFF00"/>
                </a:solidFill>
              </a:rPr>
              <a:t> </a:t>
            </a:r>
            <a:r>
              <a:rPr lang="en-US" sz="2000" dirty="0" err="1">
                <a:solidFill>
                  <a:srgbClr val="FFFF00"/>
                </a:solidFill>
              </a:rPr>
              <a:t>dược</a:t>
            </a:r>
            <a:r>
              <a:rPr lang="en-US" sz="2000" dirty="0">
                <a:solidFill>
                  <a:srgbClr val="FFFF00"/>
                </a:solidFill>
              </a:rPr>
              <a:t> </a:t>
            </a:r>
            <a:r>
              <a:rPr lang="en-US" sz="2000" dirty="0" err="1">
                <a:solidFill>
                  <a:srgbClr val="FFFF00"/>
                </a:solidFill>
              </a:rPr>
              <a:t>liệu</a:t>
            </a:r>
            <a:r>
              <a:rPr lang="en-US" sz="2000" dirty="0">
                <a:solidFill>
                  <a:srgbClr val="FFFF00"/>
                </a:solidFill>
              </a:rPr>
              <a:t>. </a:t>
            </a:r>
            <a:br>
              <a:rPr lang="en-US" sz="2000" dirty="0">
                <a:solidFill>
                  <a:srgbClr val="FFFF00"/>
                </a:solidFill>
              </a:rPr>
            </a:br>
            <a:r>
              <a:rPr lang="en-US" sz="2000" dirty="0" err="1">
                <a:solidFill>
                  <a:srgbClr val="FFFF00"/>
                </a:solidFill>
              </a:rPr>
              <a:t>Trồng</a:t>
            </a:r>
            <a:r>
              <a:rPr lang="en-US" sz="2000" dirty="0">
                <a:solidFill>
                  <a:srgbClr val="FFFF00"/>
                </a:solidFill>
              </a:rPr>
              <a:t> </a:t>
            </a:r>
            <a:r>
              <a:rPr lang="en-US" sz="2000" dirty="0" err="1">
                <a:solidFill>
                  <a:srgbClr val="FFFF00"/>
                </a:solidFill>
              </a:rPr>
              <a:t>trọt</a:t>
            </a:r>
            <a:r>
              <a:rPr lang="en-US" sz="2000" dirty="0">
                <a:solidFill>
                  <a:srgbClr val="FFFF00"/>
                </a:solidFill>
              </a:rPr>
              <a:t> </a:t>
            </a:r>
            <a:r>
              <a:rPr lang="en-US" sz="2000" dirty="0" err="1">
                <a:solidFill>
                  <a:srgbClr val="FFFF00"/>
                </a:solidFill>
              </a:rPr>
              <a:t>và</a:t>
            </a:r>
            <a:r>
              <a:rPr lang="en-US" sz="2000" dirty="0">
                <a:solidFill>
                  <a:srgbClr val="FFFF00"/>
                </a:solidFill>
              </a:rPr>
              <a:t> </a:t>
            </a:r>
            <a:r>
              <a:rPr lang="en-US" sz="2000" dirty="0" err="1">
                <a:solidFill>
                  <a:srgbClr val="FFFF00"/>
                </a:solidFill>
              </a:rPr>
              <a:t>thu</a:t>
            </a:r>
            <a:r>
              <a:rPr lang="en-US" sz="2000" dirty="0">
                <a:solidFill>
                  <a:srgbClr val="FFFF00"/>
                </a:solidFill>
              </a:rPr>
              <a:t> </a:t>
            </a:r>
            <a:r>
              <a:rPr lang="en-US" sz="2000" dirty="0" err="1">
                <a:solidFill>
                  <a:srgbClr val="FFFF00"/>
                </a:solidFill>
              </a:rPr>
              <a:t>hái</a:t>
            </a:r>
            <a:r>
              <a:rPr lang="en-US" sz="2000" dirty="0">
                <a:solidFill>
                  <a:srgbClr val="FFFF00"/>
                </a:solidFill>
              </a:rPr>
              <a:t>:</a:t>
            </a:r>
            <a:br>
              <a:rPr lang="en-US" sz="2000" dirty="0">
                <a:solidFill>
                  <a:srgbClr val="FFFF00"/>
                </a:solidFill>
              </a:rPr>
            </a:br>
            <a:r>
              <a:rPr lang="vi-VN" sz="2000" b="1" dirty="0">
                <a:solidFill>
                  <a:srgbClr val="FFFF00"/>
                </a:solidFill>
              </a:rPr>
              <a:t>- </a:t>
            </a:r>
            <a:r>
              <a:rPr lang="en-US" sz="2000" dirty="0" err="1">
                <a:solidFill>
                  <a:srgbClr val="FFFF00"/>
                </a:solidFill>
              </a:rPr>
              <a:t>Sinh</a:t>
            </a:r>
            <a:r>
              <a:rPr lang="en-US" sz="2000" dirty="0">
                <a:solidFill>
                  <a:srgbClr val="FFFF00"/>
                </a:solidFill>
              </a:rPr>
              <a:t> </a:t>
            </a:r>
            <a:r>
              <a:rPr lang="en-US" sz="2000" dirty="0" err="1">
                <a:solidFill>
                  <a:srgbClr val="FFFF00"/>
                </a:solidFill>
              </a:rPr>
              <a:t>trưởng</a:t>
            </a:r>
            <a:r>
              <a:rPr lang="en-US" sz="2000" dirty="0">
                <a:solidFill>
                  <a:srgbClr val="FFFF00"/>
                </a:solidFill>
              </a:rPr>
              <a:t> </a:t>
            </a:r>
            <a:r>
              <a:rPr lang="en-US" sz="2000" dirty="0" err="1">
                <a:solidFill>
                  <a:srgbClr val="FFFF00"/>
                </a:solidFill>
              </a:rPr>
              <a:t>phát</a:t>
            </a:r>
            <a:r>
              <a:rPr lang="en-US" sz="2000" dirty="0">
                <a:solidFill>
                  <a:srgbClr val="FFFF00"/>
                </a:solidFill>
              </a:rPr>
              <a:t> </a:t>
            </a:r>
            <a:r>
              <a:rPr lang="en-US" sz="2000" dirty="0" err="1">
                <a:solidFill>
                  <a:srgbClr val="FFFF00"/>
                </a:solidFill>
              </a:rPr>
              <a:t>triển</a:t>
            </a:r>
            <a:r>
              <a:rPr lang="en-US" sz="2000" dirty="0">
                <a:solidFill>
                  <a:srgbClr val="FFFF00"/>
                </a:solidFill>
              </a:rPr>
              <a:t> … </a:t>
            </a:r>
          </a:p>
          <a:p>
            <a:r>
              <a:rPr lang="en-US" sz="2000" dirty="0">
                <a:solidFill>
                  <a:srgbClr val="FFFF00"/>
                </a:solidFill>
              </a:rPr>
              <a:t>- </a:t>
            </a:r>
            <a:r>
              <a:rPr lang="en-US" sz="2000" dirty="0" err="1">
                <a:solidFill>
                  <a:srgbClr val="FFFF00"/>
                </a:solidFill>
              </a:rPr>
              <a:t>Khả</a:t>
            </a:r>
            <a:r>
              <a:rPr lang="en-US" sz="2000" dirty="0">
                <a:solidFill>
                  <a:srgbClr val="FFFF00"/>
                </a:solidFill>
              </a:rPr>
              <a:t> </a:t>
            </a:r>
            <a:r>
              <a:rPr lang="en-US" sz="2000" dirty="0" err="1">
                <a:solidFill>
                  <a:srgbClr val="FFFF00"/>
                </a:solidFill>
              </a:rPr>
              <a:t>năng</a:t>
            </a:r>
            <a:r>
              <a:rPr lang="en-US" sz="2000" dirty="0">
                <a:solidFill>
                  <a:srgbClr val="FFFF00"/>
                </a:solidFill>
              </a:rPr>
              <a:t> </a:t>
            </a:r>
            <a:r>
              <a:rPr lang="en-US" sz="2000" dirty="0" err="1">
                <a:solidFill>
                  <a:srgbClr val="FFFF00"/>
                </a:solidFill>
              </a:rPr>
              <a:t>gây</a:t>
            </a:r>
            <a:r>
              <a:rPr lang="en-US" sz="2000" dirty="0">
                <a:solidFill>
                  <a:srgbClr val="FFFF00"/>
                </a:solidFill>
              </a:rPr>
              <a:t> </a:t>
            </a:r>
            <a:r>
              <a:rPr lang="en-US" sz="2000" dirty="0" err="1">
                <a:solidFill>
                  <a:srgbClr val="FFFF00"/>
                </a:solidFill>
              </a:rPr>
              <a:t>bạc</a:t>
            </a:r>
            <a:r>
              <a:rPr lang="en-US" sz="2000" dirty="0">
                <a:solidFill>
                  <a:srgbClr val="FFFF00"/>
                </a:solidFill>
              </a:rPr>
              <a:t> </a:t>
            </a:r>
            <a:r>
              <a:rPr lang="en-US" sz="2000" dirty="0" err="1">
                <a:solidFill>
                  <a:srgbClr val="FFFF00"/>
                </a:solidFill>
              </a:rPr>
              <a:t>màu</a:t>
            </a:r>
            <a:r>
              <a:rPr lang="en-US" sz="2000" dirty="0">
                <a:solidFill>
                  <a:srgbClr val="FFFF00"/>
                </a:solidFill>
              </a:rPr>
              <a:t>, </a:t>
            </a:r>
            <a:r>
              <a:rPr lang="en-US" sz="2000" dirty="0" err="1">
                <a:solidFill>
                  <a:srgbClr val="FFFF00"/>
                </a:solidFill>
              </a:rPr>
              <a:t>Dánh</a:t>
            </a:r>
            <a:r>
              <a:rPr lang="en-US" sz="2000" dirty="0">
                <a:solidFill>
                  <a:srgbClr val="FFFF00"/>
                </a:solidFill>
              </a:rPr>
              <a:t> </a:t>
            </a:r>
            <a:r>
              <a:rPr lang="en-US" sz="2000" dirty="0" err="1">
                <a:solidFill>
                  <a:srgbClr val="FFFF00"/>
                </a:solidFill>
              </a:rPr>
              <a:t>giá</a:t>
            </a:r>
            <a:r>
              <a:rPr lang="en-US" sz="2000" dirty="0">
                <a:solidFill>
                  <a:srgbClr val="FFFF00"/>
                </a:solidFill>
              </a:rPr>
              <a:t>, </a:t>
            </a:r>
            <a:r>
              <a:rPr lang="en-US" sz="2000" dirty="0" err="1">
                <a:solidFill>
                  <a:srgbClr val="FFFF00"/>
                </a:solidFill>
              </a:rPr>
              <a:t>phương</a:t>
            </a:r>
            <a:r>
              <a:rPr lang="en-US" sz="2000" dirty="0">
                <a:solidFill>
                  <a:srgbClr val="FFFF00"/>
                </a:solidFill>
              </a:rPr>
              <a:t> </a:t>
            </a:r>
            <a:r>
              <a:rPr lang="en-US" sz="2000" dirty="0" err="1">
                <a:solidFill>
                  <a:srgbClr val="FFFF00"/>
                </a:solidFill>
              </a:rPr>
              <a:t>pháp</a:t>
            </a:r>
            <a:r>
              <a:rPr lang="en-US" sz="2000" dirty="0">
                <a:solidFill>
                  <a:srgbClr val="FFFF00"/>
                </a:solidFill>
              </a:rPr>
              <a:t> </a:t>
            </a:r>
            <a:r>
              <a:rPr lang="en-US" sz="2000" dirty="0" err="1">
                <a:solidFill>
                  <a:srgbClr val="FFFF00"/>
                </a:solidFill>
              </a:rPr>
              <a:t>hạn</a:t>
            </a:r>
            <a:r>
              <a:rPr lang="en-US" sz="2000" dirty="0">
                <a:solidFill>
                  <a:srgbClr val="FFFF00"/>
                </a:solidFill>
              </a:rPr>
              <a:t> </a:t>
            </a:r>
            <a:r>
              <a:rPr lang="en-US" sz="2000" dirty="0" err="1">
                <a:solidFill>
                  <a:srgbClr val="FFFF00"/>
                </a:solidFill>
              </a:rPr>
              <a:t>chế</a:t>
            </a:r>
            <a:r>
              <a:rPr lang="en-US" sz="2000" dirty="0">
                <a:solidFill>
                  <a:srgbClr val="FFFF00"/>
                </a:solidFill>
              </a:rPr>
              <a:t>...</a:t>
            </a:r>
            <a:br>
              <a:rPr lang="en-US" sz="2000" dirty="0">
                <a:solidFill>
                  <a:srgbClr val="FFFF00"/>
                </a:solidFill>
              </a:rPr>
            </a:br>
            <a:r>
              <a:rPr lang="en-US" sz="2000" dirty="0">
                <a:solidFill>
                  <a:srgbClr val="FFFF00"/>
                </a:solidFill>
              </a:rPr>
              <a:t>- </a:t>
            </a:r>
            <a:r>
              <a:rPr lang="en-US" sz="2000" dirty="0" err="1">
                <a:solidFill>
                  <a:srgbClr val="FFFF00"/>
                </a:solidFill>
              </a:rPr>
              <a:t>Năng</a:t>
            </a:r>
            <a:r>
              <a:rPr lang="en-US" sz="2000" dirty="0">
                <a:solidFill>
                  <a:srgbClr val="FFFF00"/>
                </a:solidFill>
              </a:rPr>
              <a:t> </a:t>
            </a:r>
            <a:r>
              <a:rPr lang="en-US" sz="2000" dirty="0" err="1">
                <a:solidFill>
                  <a:srgbClr val="FFFF00"/>
                </a:solidFill>
              </a:rPr>
              <a:t>suất</a:t>
            </a:r>
            <a:r>
              <a:rPr lang="en-US" sz="2000" dirty="0">
                <a:solidFill>
                  <a:srgbClr val="FFFF00"/>
                </a:solidFill>
              </a:rPr>
              <a:t> </a:t>
            </a:r>
            <a:r>
              <a:rPr lang="en-US" sz="2000" dirty="0" err="1">
                <a:solidFill>
                  <a:srgbClr val="FFFF00"/>
                </a:solidFill>
              </a:rPr>
              <a:t>nguyên</a:t>
            </a:r>
            <a:r>
              <a:rPr lang="en-US" sz="2000" dirty="0">
                <a:solidFill>
                  <a:srgbClr val="FFFF00"/>
                </a:solidFill>
              </a:rPr>
              <a:t> </a:t>
            </a:r>
            <a:r>
              <a:rPr lang="en-US" sz="2000" dirty="0" err="1">
                <a:solidFill>
                  <a:srgbClr val="FFFF00"/>
                </a:solidFill>
              </a:rPr>
              <a:t>liệu</a:t>
            </a:r>
            <a:r>
              <a:rPr lang="en-US" sz="2000" dirty="0">
                <a:solidFill>
                  <a:srgbClr val="FFFF00"/>
                </a:solidFill>
              </a:rPr>
              <a:t/>
            </a:r>
            <a:br>
              <a:rPr lang="en-US" sz="2000" dirty="0">
                <a:solidFill>
                  <a:srgbClr val="FFFF00"/>
                </a:solidFill>
              </a:rPr>
            </a:br>
            <a:r>
              <a:rPr lang="en-US" sz="2000" dirty="0">
                <a:solidFill>
                  <a:srgbClr val="FFFF00"/>
                </a:solidFill>
              </a:rPr>
              <a:t>- </a:t>
            </a:r>
            <a:r>
              <a:rPr lang="en-US" sz="2000" dirty="0" err="1">
                <a:solidFill>
                  <a:srgbClr val="FFFF00"/>
                </a:solidFill>
              </a:rPr>
              <a:t>Hàm</a:t>
            </a:r>
            <a:r>
              <a:rPr lang="en-US" sz="2000" dirty="0">
                <a:solidFill>
                  <a:srgbClr val="FFFF00"/>
                </a:solidFill>
              </a:rPr>
              <a:t> </a:t>
            </a:r>
            <a:r>
              <a:rPr lang="en-US" sz="2000" dirty="0" err="1">
                <a:solidFill>
                  <a:srgbClr val="FFFF00"/>
                </a:solidFill>
              </a:rPr>
              <a:t>lượng</a:t>
            </a:r>
            <a:r>
              <a:rPr lang="en-US" sz="2000" dirty="0">
                <a:solidFill>
                  <a:srgbClr val="FFFF00"/>
                </a:solidFill>
              </a:rPr>
              <a:t> </a:t>
            </a:r>
            <a:r>
              <a:rPr lang="en-US" sz="2000" dirty="0" err="1">
                <a:solidFill>
                  <a:srgbClr val="FFFF00"/>
                </a:solidFill>
              </a:rPr>
              <a:t>tinh</a:t>
            </a:r>
            <a:r>
              <a:rPr lang="en-US" sz="2000" dirty="0">
                <a:solidFill>
                  <a:srgbClr val="FFFF00"/>
                </a:solidFill>
              </a:rPr>
              <a:t> </a:t>
            </a:r>
            <a:r>
              <a:rPr lang="en-US" sz="2000" dirty="0" err="1">
                <a:solidFill>
                  <a:srgbClr val="FFFF00"/>
                </a:solidFill>
              </a:rPr>
              <a:t>dầu</a:t>
            </a:r>
            <a:r>
              <a:rPr lang="en-US" sz="2000" dirty="0">
                <a:solidFill>
                  <a:srgbClr val="FFFF00"/>
                </a:solidFill>
              </a:rPr>
              <a:t> …</a:t>
            </a:r>
            <a:br>
              <a:rPr lang="en-US" sz="2000" dirty="0">
                <a:solidFill>
                  <a:srgbClr val="FFFF00"/>
                </a:solidFill>
              </a:rPr>
            </a:br>
            <a:r>
              <a:rPr lang="en-US" sz="2000" dirty="0">
                <a:solidFill>
                  <a:srgbClr val="FFFF00"/>
                </a:solidFill>
              </a:rPr>
              <a:t>- </a:t>
            </a:r>
            <a:r>
              <a:rPr lang="en-US" sz="2000" dirty="0" err="1">
                <a:solidFill>
                  <a:srgbClr val="FFFF00"/>
                </a:solidFill>
              </a:rPr>
              <a:t>Hàm</a:t>
            </a:r>
            <a:r>
              <a:rPr lang="en-US" sz="2000" dirty="0">
                <a:solidFill>
                  <a:srgbClr val="FFFF00"/>
                </a:solidFill>
              </a:rPr>
              <a:t> </a:t>
            </a:r>
            <a:r>
              <a:rPr lang="en-US" sz="2000" dirty="0" err="1">
                <a:solidFill>
                  <a:srgbClr val="FFFF00"/>
                </a:solidFill>
              </a:rPr>
              <a:t>lượng</a:t>
            </a:r>
            <a:r>
              <a:rPr lang="en-US" sz="2000" dirty="0">
                <a:solidFill>
                  <a:srgbClr val="FFFF00"/>
                </a:solidFill>
              </a:rPr>
              <a:t> cineol </a:t>
            </a:r>
            <a:r>
              <a:rPr lang="en-US" sz="2000" dirty="0" err="1">
                <a:solidFill>
                  <a:srgbClr val="FFFF00"/>
                </a:solidFill>
              </a:rPr>
              <a:t>trong</a:t>
            </a:r>
            <a:r>
              <a:rPr lang="en-US" sz="2000" dirty="0">
                <a:solidFill>
                  <a:srgbClr val="FFFF00"/>
                </a:solidFill>
              </a:rPr>
              <a:t> </a:t>
            </a:r>
            <a:r>
              <a:rPr lang="en-US" sz="2000" dirty="0" err="1">
                <a:solidFill>
                  <a:srgbClr val="FFFF00"/>
                </a:solidFill>
              </a:rPr>
              <a:t>tinh</a:t>
            </a:r>
            <a:r>
              <a:rPr lang="en-US" sz="2000" dirty="0">
                <a:solidFill>
                  <a:srgbClr val="FFFF00"/>
                </a:solidFill>
              </a:rPr>
              <a:t> </a:t>
            </a:r>
            <a:r>
              <a:rPr lang="en-US" sz="2000" dirty="0" err="1">
                <a:solidFill>
                  <a:srgbClr val="FFFF00"/>
                </a:solidFill>
              </a:rPr>
              <a:t>dầu</a:t>
            </a:r>
            <a:r>
              <a:rPr lang="en-US" sz="2000" dirty="0">
                <a:solidFill>
                  <a:srgbClr val="FFFF00"/>
                </a:solidFill>
              </a:rPr>
              <a:t> … </a:t>
            </a:r>
            <a:br>
              <a:rPr lang="en-US" sz="2000" dirty="0">
                <a:solidFill>
                  <a:srgbClr val="FFFF00"/>
                </a:solidFill>
              </a:rPr>
            </a:br>
            <a:r>
              <a:rPr lang="en-US" sz="2000" dirty="0">
                <a:solidFill>
                  <a:srgbClr val="FFFF00"/>
                </a:solidFill>
              </a:rPr>
              <a:t>- </a:t>
            </a:r>
            <a:r>
              <a:rPr lang="en-US" sz="2000" dirty="0" err="1">
                <a:solidFill>
                  <a:srgbClr val="FFFF00"/>
                </a:solidFill>
              </a:rPr>
              <a:t>Giá</a:t>
            </a:r>
            <a:r>
              <a:rPr lang="en-US" sz="2000" dirty="0">
                <a:solidFill>
                  <a:srgbClr val="FFFF00"/>
                </a:solidFill>
              </a:rPr>
              <a:t> </a:t>
            </a:r>
            <a:r>
              <a:rPr lang="en-US" sz="2000" dirty="0" err="1">
                <a:solidFill>
                  <a:srgbClr val="FFFF00"/>
                </a:solidFill>
              </a:rPr>
              <a:t>trị</a:t>
            </a:r>
            <a:r>
              <a:rPr lang="en-US" sz="2000" dirty="0">
                <a:solidFill>
                  <a:srgbClr val="FFFF00"/>
                </a:solidFill>
              </a:rPr>
              <a:t> </a:t>
            </a:r>
            <a:r>
              <a:rPr lang="en-US" sz="2000" dirty="0" err="1">
                <a:solidFill>
                  <a:srgbClr val="FFFF00"/>
                </a:solidFill>
              </a:rPr>
              <a:t>các</a:t>
            </a:r>
            <a:r>
              <a:rPr lang="en-US" sz="2000" dirty="0">
                <a:solidFill>
                  <a:srgbClr val="FFFF00"/>
                </a:solidFill>
              </a:rPr>
              <a:t> </a:t>
            </a:r>
            <a:r>
              <a:rPr lang="en-US" sz="2000" dirty="0" err="1">
                <a:solidFill>
                  <a:srgbClr val="FFFF00"/>
                </a:solidFill>
              </a:rPr>
              <a:t>sản</a:t>
            </a:r>
            <a:r>
              <a:rPr lang="en-US" sz="2000" dirty="0">
                <a:solidFill>
                  <a:srgbClr val="FFFF00"/>
                </a:solidFill>
              </a:rPr>
              <a:t> </a:t>
            </a:r>
            <a:r>
              <a:rPr lang="en-US" sz="2000" dirty="0" err="1">
                <a:solidFill>
                  <a:srgbClr val="FFFF00"/>
                </a:solidFill>
              </a:rPr>
              <a:t>phẩm</a:t>
            </a:r>
            <a:r>
              <a:rPr lang="en-US" sz="2000" dirty="0">
                <a:solidFill>
                  <a:srgbClr val="FFFF00"/>
                </a:solidFill>
              </a:rPr>
              <a:t> </a:t>
            </a:r>
            <a:r>
              <a:rPr lang="en-US" sz="2000" dirty="0" err="1">
                <a:solidFill>
                  <a:srgbClr val="FFFF00"/>
                </a:solidFill>
              </a:rPr>
              <a:t>thu</a:t>
            </a:r>
            <a:r>
              <a:rPr lang="en-US" sz="2000" dirty="0">
                <a:solidFill>
                  <a:srgbClr val="FFFF00"/>
                </a:solidFill>
              </a:rPr>
              <a:t> </a:t>
            </a:r>
            <a:r>
              <a:rPr lang="en-US" sz="2000" dirty="0" err="1">
                <a:solidFill>
                  <a:srgbClr val="FFFF00"/>
                </a:solidFill>
              </a:rPr>
              <a:t>được</a:t>
            </a:r>
            <a:r>
              <a:rPr lang="en-US" sz="2000" dirty="0">
                <a:solidFill>
                  <a:srgbClr val="FFFF00"/>
                </a:solidFill>
              </a:rPr>
              <a:t> </a:t>
            </a:r>
            <a:r>
              <a:rPr lang="en-US" sz="2000" dirty="0" err="1">
                <a:solidFill>
                  <a:srgbClr val="FFFF00"/>
                </a:solidFill>
              </a:rPr>
              <a:t>từ</a:t>
            </a:r>
            <a:r>
              <a:rPr lang="en-US" sz="2000" dirty="0">
                <a:solidFill>
                  <a:srgbClr val="FFFF00"/>
                </a:solidFill>
              </a:rPr>
              <a:t> </a:t>
            </a:r>
            <a:r>
              <a:rPr lang="en-US" sz="2000" dirty="0" err="1">
                <a:solidFill>
                  <a:srgbClr val="FFFF00"/>
                </a:solidFill>
              </a:rPr>
              <a:t>trồng</a:t>
            </a:r>
            <a:r>
              <a:rPr lang="en-US" sz="2000" dirty="0">
                <a:solidFill>
                  <a:srgbClr val="FFFF00"/>
                </a:solidFill>
              </a:rPr>
              <a:t> </a:t>
            </a:r>
            <a:r>
              <a:rPr lang="en-US" sz="2000" dirty="0" err="1">
                <a:solidFill>
                  <a:srgbClr val="FFFF00"/>
                </a:solidFill>
              </a:rPr>
              <a:t>Bạch</a:t>
            </a:r>
            <a:r>
              <a:rPr lang="en-US" sz="2000" dirty="0">
                <a:solidFill>
                  <a:srgbClr val="FFFF00"/>
                </a:solidFill>
              </a:rPr>
              <a:t> </a:t>
            </a:r>
            <a:r>
              <a:rPr lang="en-US" sz="2000" dirty="0" err="1">
                <a:solidFill>
                  <a:srgbClr val="FFFF00"/>
                </a:solidFill>
              </a:rPr>
              <a:t>đàn</a:t>
            </a:r>
            <a:r>
              <a:rPr lang="en-US" sz="2000" dirty="0">
                <a:solidFill>
                  <a:srgbClr val="FFFF00"/>
                </a:solidFill>
              </a:rPr>
              <a:t> </a:t>
            </a:r>
            <a:r>
              <a:rPr lang="en-US" sz="2000" dirty="0" err="1">
                <a:solidFill>
                  <a:srgbClr val="FFFF00"/>
                </a:solidFill>
              </a:rPr>
              <a:t>hiện</a:t>
            </a:r>
            <a:r>
              <a:rPr lang="en-US" sz="2000" dirty="0">
                <a:solidFill>
                  <a:srgbClr val="FFFF00"/>
                </a:solidFill>
              </a:rPr>
              <a:t> </a:t>
            </a:r>
            <a:r>
              <a:rPr lang="en-US" sz="2000" dirty="0" err="1">
                <a:solidFill>
                  <a:srgbClr val="FFFF00"/>
                </a:solidFill>
              </a:rPr>
              <a:t>tại</a:t>
            </a:r>
            <a:r>
              <a:rPr lang="en-US" sz="2000" dirty="0">
                <a:solidFill>
                  <a:srgbClr val="FFFF00"/>
                </a:solidFill>
              </a:rPr>
              <a:t> </a:t>
            </a:r>
            <a:r>
              <a:rPr lang="en-US" sz="2000" dirty="0" err="1">
                <a:solidFill>
                  <a:srgbClr val="FFFF00"/>
                </a:solidFill>
              </a:rPr>
              <a:t>và</a:t>
            </a:r>
            <a:r>
              <a:rPr lang="en-US" sz="2000" dirty="0">
                <a:solidFill>
                  <a:srgbClr val="FFFF00"/>
                </a:solidFill>
              </a:rPr>
              <a:t> </a:t>
            </a:r>
            <a:r>
              <a:rPr lang="en-US" sz="2000" dirty="0" err="1">
                <a:solidFill>
                  <a:srgbClr val="FFFF00"/>
                </a:solidFill>
              </a:rPr>
              <a:t>tiềm</a:t>
            </a:r>
            <a:r>
              <a:rPr lang="en-US" sz="2000" dirty="0">
                <a:solidFill>
                  <a:srgbClr val="FFFF00"/>
                </a:solidFill>
              </a:rPr>
              <a:t> </a:t>
            </a:r>
            <a:r>
              <a:rPr lang="en-US" sz="2000" dirty="0" err="1">
                <a:solidFill>
                  <a:srgbClr val="FFFF00"/>
                </a:solidFill>
              </a:rPr>
              <a:t>năng</a:t>
            </a:r>
            <a:r>
              <a:rPr lang="en-US" sz="2000" dirty="0">
                <a:solidFill>
                  <a:srgbClr val="FFFF00"/>
                </a:solidFill>
              </a:rPr>
              <a:t>...</a:t>
            </a:r>
            <a:br>
              <a:rPr lang="en-US" sz="2000" dirty="0">
                <a:solidFill>
                  <a:srgbClr val="FFFF00"/>
                </a:solidFill>
              </a:rPr>
            </a:br>
            <a:r>
              <a:rPr lang="en-US" sz="2000" dirty="0" err="1">
                <a:solidFill>
                  <a:srgbClr val="FFFF00"/>
                </a:solidFill>
              </a:rPr>
              <a:t>Nhận</a:t>
            </a:r>
            <a:r>
              <a:rPr lang="en-US" sz="2000" dirty="0">
                <a:solidFill>
                  <a:srgbClr val="FFFF00"/>
                </a:solidFill>
              </a:rPr>
              <a:t> </a:t>
            </a:r>
            <a:r>
              <a:rPr lang="en-US" sz="2000" dirty="0" err="1">
                <a:solidFill>
                  <a:srgbClr val="FFFF00"/>
                </a:solidFill>
              </a:rPr>
              <a:t>xét</a:t>
            </a:r>
            <a:r>
              <a:rPr lang="en-US" sz="2000" dirty="0">
                <a:solidFill>
                  <a:srgbClr val="FFFF00"/>
                </a:solidFill>
              </a:rPr>
              <a:t>, </a:t>
            </a:r>
            <a:r>
              <a:rPr lang="en-US" sz="2000" dirty="0" err="1">
                <a:solidFill>
                  <a:srgbClr val="FFFF00"/>
                </a:solidFill>
              </a:rPr>
              <a:t>đánh</a:t>
            </a:r>
            <a:r>
              <a:rPr lang="en-US" sz="2000" dirty="0">
                <a:solidFill>
                  <a:srgbClr val="FFFF00"/>
                </a:solidFill>
              </a:rPr>
              <a:t> </a:t>
            </a:r>
            <a:r>
              <a:rPr lang="en-US" sz="2000" dirty="0" err="1">
                <a:solidFill>
                  <a:srgbClr val="FFFF00"/>
                </a:solidFill>
              </a:rPr>
              <a:t>giá</a:t>
            </a:r>
            <a:r>
              <a:rPr lang="en-US" sz="2000" dirty="0">
                <a:solidFill>
                  <a:srgbClr val="FFFF00"/>
                </a:solidFill>
              </a:rPr>
              <a:t>, </a:t>
            </a:r>
            <a:r>
              <a:rPr lang="en-US" sz="2000" dirty="0" err="1">
                <a:solidFill>
                  <a:srgbClr val="FFFF00"/>
                </a:solidFill>
              </a:rPr>
              <a:t>đề</a:t>
            </a:r>
            <a:r>
              <a:rPr lang="en-US" sz="2000" dirty="0">
                <a:solidFill>
                  <a:srgbClr val="FFFF00"/>
                </a:solidFill>
              </a:rPr>
              <a:t> </a:t>
            </a:r>
            <a:r>
              <a:rPr lang="en-US" sz="2000" dirty="0" err="1">
                <a:solidFill>
                  <a:srgbClr val="FFFF00"/>
                </a:solidFill>
              </a:rPr>
              <a:t>nghị</a:t>
            </a:r>
            <a:endParaRPr lang="en-US" sz="2000" dirty="0">
              <a:solidFill>
                <a:srgbClr val="FFFF00"/>
              </a:solidFill>
            </a:endParaRPr>
          </a:p>
        </p:txBody>
      </p:sp>
    </p:spTree>
    <p:extLst>
      <p:ext uri="{BB962C8B-B14F-4D97-AF65-F5344CB8AC3E}">
        <p14:creationId xmlns:p14="http://schemas.microsoft.com/office/powerpoint/2010/main" val="2586747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00CC"/>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97523" y="404788"/>
            <a:ext cx="10515600" cy="4351338"/>
          </a:xfrm>
        </p:spPr>
        <p:txBody>
          <a:bodyPr>
            <a:noAutofit/>
          </a:bodyPr>
          <a:lstStyle/>
          <a:p>
            <a:r>
              <a:rPr lang="en-US" sz="2400" b="1" dirty="0">
                <a:solidFill>
                  <a:srgbClr val="FFFF00"/>
                </a:solidFill>
                <a:latin typeface="Arial" panose="020B0604020202020204" pitchFamily="34" charset="0"/>
                <a:cs typeface="Arial" panose="020B0604020202020204" pitchFamily="34" charset="0"/>
              </a:rPr>
              <a:t>HƯƠNG NHU</a:t>
            </a:r>
            <a:r>
              <a:rPr lang="en-US" sz="2400" dirty="0">
                <a:solidFill>
                  <a:srgbClr val="FFFF00"/>
                </a:solidFill>
                <a:latin typeface="Arial" panose="020B0604020202020204" pitchFamily="34" charset="0"/>
                <a:cs typeface="Arial" panose="020B0604020202020204" pitchFamily="34" charset="0"/>
              </a:rPr>
              <a:t/>
            </a:r>
            <a:br>
              <a:rPr lang="en-US" sz="2400" dirty="0">
                <a:solidFill>
                  <a:srgbClr val="FFFF00"/>
                </a:solidFill>
                <a:latin typeface="Arial" panose="020B0604020202020204" pitchFamily="34" charset="0"/>
                <a:cs typeface="Arial" panose="020B0604020202020204" pitchFamily="34" charset="0"/>
              </a:rPr>
            </a:br>
            <a:r>
              <a:rPr lang="en-US" sz="2400" dirty="0" err="1">
                <a:solidFill>
                  <a:srgbClr val="FFFF00"/>
                </a:solidFill>
                <a:latin typeface="Arial" panose="020B0604020202020204" pitchFamily="34" charset="0"/>
                <a:cs typeface="Arial" panose="020B0604020202020204" pitchFamily="34" charset="0"/>
              </a:rPr>
              <a:t>Tên</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khoa</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học</a:t>
            </a:r>
            <a:r>
              <a:rPr lang="en-US" sz="2400" dirty="0">
                <a:solidFill>
                  <a:srgbClr val="FFFF00"/>
                </a:solidFill>
                <a:latin typeface="Arial" panose="020B0604020202020204" pitchFamily="34" charset="0"/>
                <a:cs typeface="Arial" panose="020B0604020202020204" pitchFamily="34" charset="0"/>
              </a:rPr>
              <a:t>: </a:t>
            </a:r>
            <a:r>
              <a:rPr lang="en-US" sz="2400" i="1" dirty="0" err="1">
                <a:solidFill>
                  <a:srgbClr val="FFFF00"/>
                </a:solidFill>
                <a:latin typeface="Arial" panose="020B0604020202020204" pitchFamily="34" charset="0"/>
                <a:cs typeface="Arial" panose="020B0604020202020204" pitchFamily="34" charset="0"/>
              </a:rPr>
              <a:t>Ocimum</a:t>
            </a:r>
            <a:r>
              <a:rPr lang="en-US" sz="2400" i="1" dirty="0">
                <a:solidFill>
                  <a:srgbClr val="FFFF00"/>
                </a:solidFill>
                <a:latin typeface="Arial" panose="020B0604020202020204" pitchFamily="34" charset="0"/>
                <a:cs typeface="Arial" panose="020B0604020202020204" pitchFamily="34" charset="0"/>
              </a:rPr>
              <a:t> </a:t>
            </a:r>
            <a:r>
              <a:rPr lang="en-US" sz="2400" i="1" dirty="0" err="1">
                <a:solidFill>
                  <a:srgbClr val="FFFF00"/>
                </a:solidFill>
                <a:latin typeface="Arial" panose="020B0604020202020204" pitchFamily="34" charset="0"/>
                <a:cs typeface="Arial" panose="020B0604020202020204" pitchFamily="34" charset="0"/>
              </a:rPr>
              <a:t>gratissmum</a:t>
            </a:r>
            <a:r>
              <a:rPr lang="en-US" sz="2400" i="1" dirty="0">
                <a:solidFill>
                  <a:srgbClr val="FFFF00"/>
                </a:solidFill>
                <a:latin typeface="Arial" panose="020B0604020202020204" pitchFamily="34" charset="0"/>
                <a:cs typeface="Arial" panose="020B0604020202020204" pitchFamily="34" charset="0"/>
              </a:rPr>
              <a:t> </a:t>
            </a:r>
            <a:r>
              <a:rPr lang="en-US" sz="2400" dirty="0">
                <a:solidFill>
                  <a:srgbClr val="FFFF00"/>
                </a:solidFill>
                <a:latin typeface="Arial" panose="020B0604020202020204" pitchFamily="34" charset="0"/>
                <a:cs typeface="Arial" panose="020B0604020202020204" pitchFamily="34" charset="0"/>
              </a:rPr>
              <a:t>L.  (</a:t>
            </a:r>
            <a:r>
              <a:rPr lang="en-US" sz="2400" dirty="0" err="1">
                <a:solidFill>
                  <a:srgbClr val="FFFF00"/>
                </a:solidFill>
                <a:latin typeface="Arial" panose="020B0604020202020204" pitchFamily="34" charset="0"/>
                <a:cs typeface="Arial" panose="020B0604020202020204" pitchFamily="34" charset="0"/>
              </a:rPr>
              <a:t>Hương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nhu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trắng</a:t>
            </a:r>
            <a:r>
              <a:rPr lang="en-US" sz="2400" dirty="0">
                <a:solidFill>
                  <a:srgbClr val="FFFF00"/>
                </a:solidFill>
                <a:latin typeface="Arial" panose="020B0604020202020204" pitchFamily="34" charset="0"/>
                <a:cs typeface="Arial" panose="020B0604020202020204" pitchFamily="34" charset="0"/>
              </a:rPr>
              <a:t>), </a:t>
            </a:r>
            <a:r>
              <a:rPr lang="en-US" sz="2400" i="1" dirty="0" err="1">
                <a:solidFill>
                  <a:srgbClr val="FFFF00"/>
                </a:solidFill>
                <a:latin typeface="Arial" panose="020B0604020202020204" pitchFamily="34" charset="0"/>
                <a:cs typeface="Arial" panose="020B0604020202020204" pitchFamily="34" charset="0"/>
              </a:rPr>
              <a:t>Ocimum</a:t>
            </a:r>
            <a:r>
              <a:rPr lang="en-US" sz="2400" i="1" dirty="0">
                <a:solidFill>
                  <a:srgbClr val="FFFF00"/>
                </a:solidFill>
                <a:latin typeface="Arial" panose="020B0604020202020204" pitchFamily="34" charset="0"/>
                <a:cs typeface="Arial" panose="020B0604020202020204" pitchFamily="34" charset="0"/>
              </a:rPr>
              <a:t> sanctum </a:t>
            </a:r>
            <a:r>
              <a:rPr lang="en-US" sz="2400" dirty="0">
                <a:solidFill>
                  <a:srgbClr val="FFFF00"/>
                </a:solidFill>
                <a:latin typeface="Arial" panose="020B0604020202020204" pitchFamily="34" charset="0"/>
                <a:cs typeface="Arial" panose="020B0604020202020204" pitchFamily="34" charset="0"/>
              </a:rPr>
              <a:t>L. (</a:t>
            </a:r>
            <a:r>
              <a:rPr lang="en-US" sz="2400" dirty="0" err="1">
                <a:solidFill>
                  <a:srgbClr val="FFFF00"/>
                </a:solidFill>
                <a:latin typeface="Arial" panose="020B0604020202020204" pitchFamily="34" charset="0"/>
                <a:cs typeface="Arial" panose="020B0604020202020204" pitchFamily="34" charset="0"/>
              </a:rPr>
              <a:t>Hương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nhu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tía</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Họ</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Bạc</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hà</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Lamiaceae</a:t>
            </a:r>
            <a:r>
              <a:rPr lang="en-US" sz="2400" dirty="0">
                <a:solidFill>
                  <a:srgbClr val="FFFF00"/>
                </a:solidFill>
                <a:latin typeface="Arial" panose="020B0604020202020204" pitchFamily="34" charset="0"/>
                <a:cs typeface="Arial" panose="020B0604020202020204" pitchFamily="34" charset="0"/>
              </a:rPr>
              <a:t>).</a:t>
            </a:r>
            <a:br>
              <a:rPr lang="en-US" sz="2400" dirty="0">
                <a:solidFill>
                  <a:srgbClr val="FFFF00"/>
                </a:solidFill>
                <a:latin typeface="Arial" panose="020B0604020202020204" pitchFamily="34" charset="0"/>
                <a:cs typeface="Arial" panose="020B0604020202020204" pitchFamily="34" charset="0"/>
              </a:rPr>
            </a:br>
            <a:r>
              <a:rPr lang="en-US" sz="2400" dirty="0" err="1">
                <a:solidFill>
                  <a:srgbClr val="FFFF00"/>
                </a:solidFill>
                <a:latin typeface="Arial" panose="020B0604020202020204" pitchFamily="34" charset="0"/>
                <a:cs typeface="Arial" panose="020B0604020202020204" pitchFamily="34" charset="0"/>
              </a:rPr>
              <a:t>Phân</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bố</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Nhiều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tỉnh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cả</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nước</a:t>
            </a:r>
            <a:r>
              <a:rPr lang="en-US" sz="2400" dirty="0">
                <a:solidFill>
                  <a:srgbClr val="FFFF00"/>
                </a:solidFill>
                <a:latin typeface="Arial" panose="020B0604020202020204" pitchFamily="34" charset="0"/>
                <a:cs typeface="Arial" panose="020B0604020202020204" pitchFamily="34" charset="0"/>
              </a:rPr>
              <a:t/>
            </a:r>
            <a:br>
              <a:rPr lang="en-US" sz="2400" dirty="0">
                <a:solidFill>
                  <a:srgbClr val="FFFF00"/>
                </a:solidFill>
                <a:latin typeface="Arial" panose="020B0604020202020204" pitchFamily="34" charset="0"/>
                <a:cs typeface="Arial" panose="020B0604020202020204" pitchFamily="34" charset="0"/>
              </a:rPr>
            </a:br>
            <a:r>
              <a:rPr lang="en-US" sz="2400" dirty="0" err="1">
                <a:solidFill>
                  <a:srgbClr val="FFFF00"/>
                </a:solidFill>
                <a:latin typeface="Arial" panose="020B0604020202020204" pitchFamily="34" charset="0"/>
                <a:cs typeface="Arial" panose="020B0604020202020204" pitchFamily="34" charset="0"/>
              </a:rPr>
              <a:t>Bộ</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phận</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dùng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Toàn</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cây</a:t>
            </a:r>
            <a:r>
              <a:rPr lang="en-US" sz="2400" dirty="0">
                <a:solidFill>
                  <a:srgbClr val="FFFF00"/>
                </a:solidFill>
                <a:latin typeface="Arial" panose="020B0604020202020204" pitchFamily="34" charset="0"/>
                <a:cs typeface="Arial" panose="020B0604020202020204" pitchFamily="34" charset="0"/>
              </a:rPr>
              <a:t/>
            </a:r>
            <a:br>
              <a:rPr lang="en-US" sz="2400" dirty="0">
                <a:solidFill>
                  <a:srgbClr val="FFFF00"/>
                </a:solidFill>
                <a:latin typeface="Arial" panose="020B0604020202020204" pitchFamily="34" charset="0"/>
                <a:cs typeface="Arial" panose="020B0604020202020204" pitchFamily="34" charset="0"/>
              </a:rPr>
            </a:br>
            <a:r>
              <a:rPr lang="en-US" sz="2400" dirty="0" err="1">
                <a:solidFill>
                  <a:srgbClr val="FFFF00"/>
                </a:solidFill>
                <a:latin typeface="Arial" panose="020B0604020202020204" pitchFamily="34" charset="0"/>
                <a:cs typeface="Arial" panose="020B0604020202020204" pitchFamily="34" charset="0"/>
              </a:rPr>
              <a:t>Cất</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tinh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dầu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quanh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năm</a:t>
            </a:r>
            <a:r>
              <a:rPr lang="en-US" sz="2400" dirty="0">
                <a:solidFill>
                  <a:srgbClr val="FFFF00"/>
                </a:solidFill>
                <a:latin typeface="Arial" panose="020B0604020202020204" pitchFamily="34" charset="0"/>
                <a:cs typeface="Arial" panose="020B0604020202020204" pitchFamily="34" charset="0"/>
              </a:rPr>
              <a:t> - </a:t>
            </a:r>
            <a:r>
              <a:rPr lang="en-US" sz="2400" dirty="0" err="1">
                <a:solidFill>
                  <a:srgbClr val="FFFF00"/>
                </a:solidFill>
                <a:latin typeface="Arial" panose="020B0604020202020204" pitchFamily="34" charset="0"/>
                <a:cs typeface="Arial" panose="020B0604020202020204" pitchFamily="34" charset="0"/>
              </a:rPr>
              <a:t>Trữ</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lượng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lớn</a:t>
            </a:r>
            <a:r>
              <a:rPr lang="en-US" sz="2400" dirty="0">
                <a:solidFill>
                  <a:srgbClr val="FFFF00"/>
                </a:solidFill>
                <a:latin typeface="Arial" panose="020B0604020202020204" pitchFamily="34" charset="0"/>
                <a:cs typeface="Arial" panose="020B0604020202020204" pitchFamily="34" charset="0"/>
              </a:rPr>
              <a:t/>
            </a:r>
            <a:br>
              <a:rPr lang="en-US" sz="2400" dirty="0">
                <a:solidFill>
                  <a:srgbClr val="FFFF00"/>
                </a:solidFill>
                <a:latin typeface="Arial" panose="020B0604020202020204" pitchFamily="34" charset="0"/>
                <a:cs typeface="Arial" panose="020B0604020202020204" pitchFamily="34" charset="0"/>
              </a:rPr>
            </a:br>
            <a:r>
              <a:rPr lang="en-US" sz="2400" dirty="0" err="1">
                <a:solidFill>
                  <a:srgbClr val="FFFF00"/>
                </a:solidFill>
                <a:latin typeface="Arial" panose="020B0604020202020204" pitchFamily="34" charset="0"/>
                <a:cs typeface="Arial" panose="020B0604020202020204" pitchFamily="34" charset="0"/>
              </a:rPr>
              <a:t>Thành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phần</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hóa</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học</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chính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Tinh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dầu</a:t>
            </a:r>
            <a:r>
              <a:rPr lang="en-US" sz="2400" dirty="0">
                <a:solidFill>
                  <a:srgbClr val="FFFF00"/>
                </a:solidFill>
                <a:latin typeface="Arial" panose="020B0604020202020204" pitchFamily="34" charset="0"/>
                <a:cs typeface="Arial" panose="020B0604020202020204" pitchFamily="34" charset="0"/>
              </a:rPr>
              <a:t>, DÐVN V qui </a:t>
            </a:r>
            <a:r>
              <a:rPr lang="en-US" sz="2400" dirty="0" err="1">
                <a:solidFill>
                  <a:srgbClr val="FFFF00"/>
                </a:solidFill>
                <a:latin typeface="Arial" panose="020B0604020202020204" pitchFamily="34" charset="0"/>
                <a:cs typeface="Arial" panose="020B0604020202020204" pitchFamily="34" charset="0"/>
              </a:rPr>
              <a:t>định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tinh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dầu</a:t>
            </a:r>
            <a:r>
              <a:rPr lang="en-US" sz="2400" dirty="0">
                <a:solidFill>
                  <a:srgbClr val="FFFF00"/>
                </a:solidFill>
                <a:latin typeface="Arial" panose="020B0604020202020204" pitchFamily="34" charset="0"/>
                <a:cs typeface="Arial" panose="020B0604020202020204" pitchFamily="34" charset="0"/>
              </a:rPr>
              <a:t> / </a:t>
            </a:r>
            <a:r>
              <a:rPr lang="en-US" sz="2400" dirty="0" err="1">
                <a:solidFill>
                  <a:srgbClr val="FFFF00"/>
                </a:solidFill>
                <a:latin typeface="Arial" panose="020B0604020202020204" pitchFamily="34" charset="0"/>
                <a:cs typeface="Arial" panose="020B0604020202020204" pitchFamily="34" charset="0"/>
              </a:rPr>
              <a:t>Dược</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liệu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lớn</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hơn</a:t>
            </a:r>
            <a:r>
              <a:rPr lang="en-US" sz="2400" dirty="0">
                <a:solidFill>
                  <a:srgbClr val="FFFF00"/>
                </a:solidFill>
                <a:latin typeface="Arial" panose="020B0604020202020204" pitchFamily="34" charset="0"/>
                <a:cs typeface="Arial" panose="020B0604020202020204" pitchFamily="34" charset="0"/>
              </a:rPr>
              <a:t> 1%, </a:t>
            </a:r>
            <a:r>
              <a:rPr lang="en-US" sz="2400" dirty="0" err="1">
                <a:solidFill>
                  <a:srgbClr val="FFFF00"/>
                </a:solidFill>
                <a:latin typeface="Arial" panose="020B0604020202020204" pitchFamily="34" charset="0"/>
                <a:cs typeface="Arial" panose="020B0604020202020204" pitchFamily="34" charset="0"/>
              </a:rPr>
              <a:t>eugenol</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tinh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dầu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lớn</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hơn</a:t>
            </a:r>
            <a:r>
              <a:rPr lang="en-US" sz="2400" dirty="0">
                <a:solidFill>
                  <a:srgbClr val="FFFF00"/>
                </a:solidFill>
                <a:latin typeface="Arial" panose="020B0604020202020204" pitchFamily="34" charset="0"/>
                <a:cs typeface="Arial" panose="020B0604020202020204" pitchFamily="34" charset="0"/>
              </a:rPr>
              <a:t> 60%</a:t>
            </a:r>
            <a:br>
              <a:rPr lang="en-US" sz="2400" dirty="0">
                <a:solidFill>
                  <a:srgbClr val="FFFF00"/>
                </a:solidFill>
                <a:latin typeface="Arial" panose="020B0604020202020204" pitchFamily="34" charset="0"/>
                <a:cs typeface="Arial" panose="020B0604020202020204" pitchFamily="34" charset="0"/>
              </a:rPr>
            </a:br>
            <a:r>
              <a:rPr lang="en-US" sz="2400" dirty="0" err="1">
                <a:solidFill>
                  <a:srgbClr val="FFFF00"/>
                </a:solidFill>
                <a:latin typeface="Arial" panose="020B0604020202020204" pitchFamily="34" charset="0"/>
                <a:cs typeface="Arial" panose="020B0604020202020204" pitchFamily="34" charset="0"/>
              </a:rPr>
              <a:t>Công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dụng</a:t>
            </a:r>
            <a:r>
              <a:rPr lang="en-US" sz="2400" dirty="0">
                <a:solidFill>
                  <a:srgbClr val="FFFF00"/>
                </a:solidFill>
                <a:latin typeface="Arial" panose="020B0604020202020204" pitchFamily="34" charset="0"/>
                <a:cs typeface="Arial" panose="020B0604020202020204" pitchFamily="34" charset="0"/>
              </a:rPr>
              <a:t>:</a:t>
            </a:r>
          </a:p>
          <a:p>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Giảm</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đau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tại</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chỗ</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sát</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trùng</a:t>
            </a:r>
            <a:r>
              <a:rPr lang="en-US" sz="2400" dirty="0">
                <a:solidFill>
                  <a:srgbClr val="FFFF00"/>
                </a:solidFill>
                <a:latin typeface="Arial" panose="020B0604020202020204" pitchFamily="34" charset="0"/>
                <a:cs typeface="Arial" panose="020B0604020202020204" pitchFamily="34" charset="0"/>
              </a:rPr>
              <a:t/>
            </a:r>
            <a:br>
              <a:rPr lang="en-US" sz="2400" dirty="0">
                <a:solidFill>
                  <a:srgbClr val="FFFF00"/>
                </a:solidFill>
                <a:latin typeface="Arial" panose="020B0604020202020204" pitchFamily="34" charset="0"/>
                <a:cs typeface="Arial" panose="020B0604020202020204" pitchFamily="34" charset="0"/>
              </a:rPr>
            </a:b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Dùng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cất</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tinh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dầu</a:t>
            </a:r>
            <a:r>
              <a:rPr lang="en-US" sz="2400" dirty="0">
                <a:solidFill>
                  <a:srgbClr val="FFFF00"/>
                </a:solidFill>
                <a:latin typeface="Arial" panose="020B0604020202020204" pitchFamily="34" charset="0"/>
                <a:cs typeface="Arial" panose="020B0604020202020204" pitchFamily="34" charset="0"/>
              </a:rPr>
              <a:t>...</a:t>
            </a:r>
            <a:br>
              <a:rPr lang="en-US" sz="2400" dirty="0">
                <a:solidFill>
                  <a:srgbClr val="FFFF00"/>
                </a:solidFill>
                <a:latin typeface="Arial" panose="020B0604020202020204" pitchFamily="34" charset="0"/>
                <a:cs typeface="Arial" panose="020B0604020202020204" pitchFamily="34" charset="0"/>
              </a:rPr>
            </a:b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Dùng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trong</a:t>
            </a:r>
            <a:r>
              <a:rPr lang="en-US" sz="2400" dirty="0">
                <a:solidFill>
                  <a:srgbClr val="FFFF00"/>
                </a:solidFill>
                <a:latin typeface="Arial" panose="020B0604020202020204" pitchFamily="34" charset="0"/>
                <a:cs typeface="Arial" panose="020B0604020202020204" pitchFamily="34" charset="0"/>
              </a:rPr>
              <a:t> Y </a:t>
            </a:r>
            <a:r>
              <a:rPr lang="en-US" sz="2400" dirty="0" err="1">
                <a:solidFill>
                  <a:srgbClr val="FFFF00"/>
                </a:solidFill>
                <a:latin typeface="Arial" panose="020B0604020202020204" pitchFamily="34" charset="0"/>
                <a:cs typeface="Arial" panose="020B0604020202020204" pitchFamily="34" charset="0"/>
              </a:rPr>
              <a:t>học</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cổ</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truyền</a:t>
            </a:r>
            <a:r>
              <a:rPr lang="en-US" sz="2400" dirty="0">
                <a:solidFill>
                  <a:srgbClr val="FFFF00"/>
                </a:solidFill>
                <a:latin typeface="Arial" panose="020B0604020202020204" pitchFamily="34" charset="0"/>
                <a:cs typeface="Arial" panose="020B0604020202020204" pitchFamily="34" charset="0"/>
              </a:rPr>
              <a:t>...</a:t>
            </a:r>
            <a:br>
              <a:rPr lang="en-US" sz="2400" dirty="0">
                <a:solidFill>
                  <a:srgbClr val="FFFF00"/>
                </a:solidFill>
                <a:latin typeface="Arial" panose="020B0604020202020204" pitchFamily="34" charset="0"/>
                <a:cs typeface="Arial" panose="020B0604020202020204" pitchFamily="34" charset="0"/>
              </a:rPr>
            </a:br>
            <a:r>
              <a:rPr lang="en-US" sz="2400" dirty="0" err="1">
                <a:solidFill>
                  <a:srgbClr val="FFFF00"/>
                </a:solidFill>
                <a:latin typeface="Arial" panose="020B0604020202020204" pitchFamily="34" charset="0"/>
                <a:cs typeface="Arial" panose="020B0604020202020204" pitchFamily="34" charset="0"/>
              </a:rPr>
              <a:t>Trồng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trọt</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và</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thu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hái</a:t>
            </a:r>
            <a:r>
              <a:rPr lang="en-US" sz="2400" dirty="0">
                <a:solidFill>
                  <a:srgbClr val="FFFF00"/>
                </a:solidFill>
                <a:latin typeface="Arial" panose="020B0604020202020204" pitchFamily="34" charset="0"/>
                <a:cs typeface="Arial" panose="020B0604020202020204" pitchFamily="34" charset="0"/>
              </a:rPr>
              <a:t>:</a:t>
            </a:r>
            <a:br>
              <a:rPr lang="en-US" sz="2400" dirty="0">
                <a:solidFill>
                  <a:srgbClr val="FFFF00"/>
                </a:solidFill>
                <a:latin typeface="Arial" panose="020B0604020202020204" pitchFamily="34" charset="0"/>
                <a:cs typeface="Arial" panose="020B0604020202020204" pitchFamily="34" charset="0"/>
              </a:rPr>
            </a:br>
            <a:r>
              <a:rPr lang="vi-VN" sz="2400" b="1"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Sinh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trưởng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phát</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triển</a:t>
            </a:r>
            <a:r>
              <a:rPr lang="en-US" sz="2400" dirty="0">
                <a:solidFill>
                  <a:srgbClr val="FFFF00"/>
                </a:solidFill>
                <a:latin typeface="Arial" panose="020B0604020202020204" pitchFamily="34" charset="0"/>
                <a:cs typeface="Arial" panose="020B0604020202020204" pitchFamily="34" charset="0"/>
              </a:rPr>
              <a:t> … </a:t>
            </a:r>
            <a:br>
              <a:rPr lang="en-US" sz="2400" dirty="0">
                <a:solidFill>
                  <a:srgbClr val="FFFF00"/>
                </a:solidFill>
                <a:latin typeface="Arial" panose="020B0604020202020204" pitchFamily="34" charset="0"/>
                <a:cs typeface="Arial" panose="020B0604020202020204" pitchFamily="34" charset="0"/>
              </a:rPr>
            </a:b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Khả</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năng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thu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hoạch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khai</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thác</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cành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lá</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Hương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nhu</a:t>
            </a:r>
            <a:r>
              <a:rPr lang="en-US" sz="2400" dirty="0">
                <a:solidFill>
                  <a:srgbClr val="FFFF00"/>
                </a:solidFill>
                <a:latin typeface="Arial" panose="020B0604020202020204" pitchFamily="34" charset="0"/>
                <a:cs typeface="Arial" panose="020B0604020202020204" pitchFamily="34" charset="0"/>
              </a:rPr>
              <a:t>…</a:t>
            </a:r>
            <a:br>
              <a:rPr lang="en-US" sz="2400" dirty="0">
                <a:solidFill>
                  <a:srgbClr val="FFFF00"/>
                </a:solidFill>
                <a:latin typeface="Arial" panose="020B0604020202020204" pitchFamily="34" charset="0"/>
                <a:cs typeface="Arial" panose="020B0604020202020204" pitchFamily="34" charset="0"/>
              </a:rPr>
            </a:b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Hàm</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lượng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tinh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dầu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thành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phần</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chính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trong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tinh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dầu</a:t>
            </a:r>
            <a:r>
              <a:rPr lang="en-US" sz="2400" dirty="0">
                <a:solidFill>
                  <a:srgbClr val="FFFF00"/>
                </a:solidFill>
                <a:latin typeface="Arial" panose="020B0604020202020204" pitchFamily="34" charset="0"/>
                <a:cs typeface="Arial" panose="020B0604020202020204" pitchFamily="34" charset="0"/>
              </a:rPr>
              <a:t> …</a:t>
            </a:r>
            <a:br>
              <a:rPr lang="en-US" sz="2400" dirty="0">
                <a:solidFill>
                  <a:srgbClr val="FFFF00"/>
                </a:solidFill>
                <a:latin typeface="Arial" panose="020B0604020202020204" pitchFamily="34" charset="0"/>
                <a:cs typeface="Arial" panose="020B0604020202020204" pitchFamily="34" charset="0"/>
              </a:rPr>
            </a:b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Giá</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trị</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các</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sản</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phẩm</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thu</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được</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từ</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trồng</a:t>
            </a:r>
            <a:r>
              <a:rPr lang="en-US" sz="2400" dirty="0">
                <a:solidFill>
                  <a:srgbClr val="FFFF00"/>
                </a:solidFill>
                <a:latin typeface="Arial" panose="020B0604020202020204" pitchFamily="34" charset="0"/>
                <a:cs typeface="Arial" panose="020B0604020202020204" pitchFamily="34" charset="0"/>
              </a:rPr>
              <a:t> , </a:t>
            </a:r>
            <a:r>
              <a:rPr lang="en-US" sz="2400" dirty="0" err="1">
                <a:solidFill>
                  <a:srgbClr val="FFFF00"/>
                </a:solidFill>
                <a:latin typeface="Arial" panose="020B0604020202020204" pitchFamily="34" charset="0"/>
                <a:cs typeface="Arial" panose="020B0604020202020204" pitchFamily="34" charset="0"/>
              </a:rPr>
              <a:t>Khai</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thác</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Hương</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nhu</a:t>
            </a:r>
            <a:r>
              <a:rPr lang="en-US" sz="2400" b="1" dirty="0">
                <a:solidFill>
                  <a:srgbClr val="FFFF00"/>
                </a:solidFill>
                <a:latin typeface="Arial" panose="020B0604020202020204" pitchFamily="34" charset="0"/>
                <a:cs typeface="Arial" panose="020B0604020202020204" pitchFamily="34" charset="0"/>
              </a:rPr>
              <a:t> </a:t>
            </a:r>
            <a:r>
              <a:rPr lang="en-US" sz="2400" dirty="0">
                <a:solidFill>
                  <a:srgbClr val="FFFF00"/>
                </a:solidFill>
                <a:latin typeface="Arial" panose="020B0604020202020204" pitchFamily="34" charset="0"/>
                <a:cs typeface="Arial" panose="020B0604020202020204" pitchFamily="34" charset="0"/>
              </a:rPr>
              <a:t/>
            </a:r>
            <a:br>
              <a:rPr lang="en-US" sz="2400" dirty="0">
                <a:solidFill>
                  <a:srgbClr val="FFFF00"/>
                </a:solidFill>
                <a:latin typeface="Arial" panose="020B0604020202020204" pitchFamily="34" charset="0"/>
                <a:cs typeface="Arial" panose="020B0604020202020204" pitchFamily="34" charset="0"/>
              </a:rPr>
            </a:br>
            <a:r>
              <a:rPr lang="en-US" sz="2400" dirty="0" err="1">
                <a:solidFill>
                  <a:srgbClr val="FFFF00"/>
                </a:solidFill>
                <a:latin typeface="Arial" panose="020B0604020202020204" pitchFamily="34" charset="0"/>
                <a:cs typeface="Arial" panose="020B0604020202020204" pitchFamily="34" charset="0"/>
              </a:rPr>
              <a:t>Nhận</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xét</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đánh</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giá</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đề</a:t>
            </a:r>
            <a:r>
              <a:rPr lang="en-US" sz="2400" dirty="0">
                <a:solidFill>
                  <a:srgbClr val="FFFF00"/>
                </a:solidFill>
                <a:latin typeface="Arial" panose="020B0604020202020204" pitchFamily="34" charset="0"/>
                <a:cs typeface="Arial" panose="020B0604020202020204" pitchFamily="34" charset="0"/>
              </a:rPr>
              <a:t> </a:t>
            </a:r>
            <a:r>
              <a:rPr lang="en-US" sz="2400" dirty="0" err="1">
                <a:solidFill>
                  <a:srgbClr val="FFFF00"/>
                </a:solidFill>
                <a:latin typeface="Arial" panose="020B0604020202020204" pitchFamily="34" charset="0"/>
                <a:cs typeface="Arial" panose="020B0604020202020204" pitchFamily="34" charset="0"/>
              </a:rPr>
              <a:t>nghị</a:t>
            </a:r>
            <a:endParaRPr lang="en-US" sz="2400" dirty="0">
              <a:solidFill>
                <a:srgbClr val="FFFF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18800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15</Words>
  <Application>Microsoft Office PowerPoint</Application>
  <PresentationFormat>Widescreen</PresentationFormat>
  <Paragraphs>19</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CÂY THUỐC CHỨA TINH DẦU  BẠC HÀ, ĐẠI HỒI, QUẾ,  DÓ</vt:lpstr>
      <vt:lpstr>PowerPoint Presentation</vt:lpstr>
      <vt:lpstr>PowerPoint Presentation</vt:lpstr>
      <vt:lpstr>       BẠC HÀ Mentha piperita L., Mentha arvensis L. họ Bạc hà (Lamiaceae).  Thành phần hóa học: Toàn cây chứa tinh dầu trong có L-menthol 65 – 85%, menthyl acetat, L-menthon, L- a-pinen, L- limonen.  Bạc hà sinh sản vô tính, (không sinh sản bằng hạt). Nhiều loài chất lượng cao đã được nhập trồng.  Công dụng: Bạc hà chứa nhiều menthol và thường được làm chất tạo gia vị trong trà Bạc hà, kem,kẹo cao su, kem đánh răng. Dầu bạc hà cũng được trộn vào xà phòng tắm, dầu gội đầu. Tinh dầu bạc hà được dùng chữa chứng đau nửa đầu, điều trị sốt, và các bệnh về da Trồng Bạc hà  - Sinh trưởng phát triển …  - Năng suất cây tươi … - Hàm lượng tinh dầu … - Cất tinh dầu (dễ khó), nguyên nhân… - Hàm lượng menthol trong tinh dầu …  - Giá trị các sản phẩm thu được từ trồng Bạc hà (nhu cầu). - Nhận xét, đánh giá, đề nghị.     </vt:lpstr>
      <vt:lpstr>ĐẠI HỒI Tên khoa học: Illicium verum. Họ Hồi Phân bố: Một số tỉnh phía Bắc Bộ phận dùng: Quả - Hồi được khi thác 2 vụ: vụ chính vào tháng 8-9, vụ phụ từ tháng 11 đến tháng 2 năm sau. - Sản lượng: 5000 – 6000 tấn Hồi khô/năm Thành phần hóa học: - Quả có chứa tinh dầu 8 -9%. Quả mới thu hoạch có thể chứa 10 – 15%, DÐVN V qui định tinh dầu / Dược liệu lớn hơn 7%, anethol/ tinh dầu 85-95% - Tinh dầu quả Hồi, tên thương phẩm Star anis oil, là chất lỏng màu vàng nhạt, có mùi đặc biệt, vị ngọt. Thành phần chính chủ yếu là trans anethol (85-90%) - Lá có chứa tinh dầu 0,56-1,73%. Tinh dầu lá có hàm lượng anethol xấp xỉ tinh dầu quả - Hạt chứa chất béo Công dụng: - Quả Hồi có tác dụng giúp tiêu hóa, lợi sữa, giảm đau, giảm có bóp nhu động ruột, dùng để trị ỉa chảy, nôn mửa…. - Tinh dầu Hồi có tác dụng tương tự như dược liệu. Ngoài ra tinh dầu còn dùng để tổng hợp hormone oestrogen - Dùng làm gia vị và hương liệu cho rất nhiều sản phẩm trong kỹ nghệ thực phẩm màu. Trồng trọt và thu hái: - Sinh trưởng phát triển …  - Năng suất quả … - Hàm lượng tinh dầu … - Hàm lượng anethol trong tinh dầu …  - Giá trị các sản phẩm thu được từ trồng Hồi  Nhận xét, đánh giá, đề nghị     </vt:lpstr>
      <vt:lpstr>QUẾ Tên khoa học: Cinamomum cassia. Họ Long Não: Đặc điểm chất lượng giống (Địa phương).… Bộ phận dùng: Vỏ quế, Cành lá: Quế chi, Tinh dầu quế. Thành phần hóa học: Vỏ Quế Tinh dầu 1-3%, có thể đạt 6%, Các hợp chất diterpenoid, phenylglycosid, chất nhầy, các hợp chất flavonoid… Tinh dầu quế: tên thương phẩm là Cassia oil, là chất lỏng không màu đến màu vàng nâu, mùi thơm, vị ngọt sau nóng cay. Thành phần chính trong dầu Quế là aldehyd cinamic (70-95%). DÐVN V qui định Cinamaldehy d / tinh dầu ít nhất 85% Lá: Tinh dầu 0,14-1,4% Tác dụng dược lý và công dụng Quế có tác dụng kích thích tiêu hóa, trợ hô hấp và tuần hoàn, tăng sự bài tiết, co mạch… Tinh dầu quế có tác dụng sát khuẩn, kích thích tiêu hóa, kích thích hệ thống thần kinh… Trồng trọt và khai thác:  Diện tích trồng, Sản lượng:(tấn/năm)  - Sinh trưởng phát triển …  - Năng suất chất lượng vỏ, cành lá… - Hàm lượng tinh dầu … - Hàm lượng cinamaldehyt trong tinh dầu …  - Giá trị các sản phẩm thu được từ trồng Quế Nhận xét, đánh giá, đề nghị Đánh giá,  </vt:lpstr>
      <vt:lpstr> TINH DẦU TRẦM HƯƠNG - CÂY DÓ  - Tên khoa học: Aquilaria crasna Pierre  Aquilaria malaccensis Lamk. Họ trầm: Thymelaeaceae - Trầm (agar wood) là sản phẩm « hóa trầm » của cây dó, sinh ra do các tác nhân nội sinh, ngoại sinh. - Tinh dầu trầm (Oleum Aquilariae (tên thương phẩm Agar wood oil), được điều chế từ các phần vụn, các dư phẩm khi chế biến trầm, các mẫu gỗ còn dính trầm bằng phương pháp cất kéo hơi nước hoặc chiết xuất với dung môi. - Thành phần chính của tinh dầu trầm: 2-(2-(4-methoxyphenyl) chromon 27,0%, 2-(phenylethyl) chromon 15,0%, oxoagarospirol 5,0%, các dẫn chất chromon và sesquiterpen khác.  - Trầm, tinh dầu trầm là hương liệu quý. Tinh dầu trầm là chất định hương và điều hương dùng để sản xuất nước hoa. [Giá trầm thay đổi do chất lượng, do nguồn gốc nơi sản xuất. Giá 1 kg trầm loại xấu có thể từ 1,2 – 27 USD, loại thượng hạng 1000 – 10000 USD. Giá một lọ tinh dầu tràm 2,5ml là 160 USD (1993) ]. Diện tích trồng - Sinh trưởng phát triển …  - Khả năng, hiệu quả tạo “Trầm” … - Hàm lượng tinh dầu … - Cất tinh dầu (dễ khó), nguyên nhân… - Hàm lượng các thành phần trong tinh dầu …  - Nhu cầu các sản phẩm từ trồng Dó… - Giá trị các sản phẩm thu được từ trồng Dó … - Nhận xét, đánh giá, đề nghị.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CÂY THUỐC CHỨA TINH DẦU  BẠC HÀ, ĐẠI HỒI, QUẾ,  DÓ</dc:title>
  <dc:creator>Nguyen Viet. Than</dc:creator>
  <cp:lastModifiedBy>Nguyen Viet. Than</cp:lastModifiedBy>
  <cp:revision>3</cp:revision>
  <dcterms:created xsi:type="dcterms:W3CDTF">2018-03-12T22:31:38Z</dcterms:created>
  <dcterms:modified xsi:type="dcterms:W3CDTF">2018-03-16T02:42:30Z</dcterms:modified>
</cp:coreProperties>
</file>