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8" r:id="rId3"/>
    <p:sldId id="289" r:id="rId4"/>
    <p:sldId id="290" r:id="rId5"/>
    <p:sldId id="292" r:id="rId6"/>
    <p:sldId id="291" r:id="rId7"/>
    <p:sldId id="287" r:id="rId8"/>
    <p:sldId id="283" r:id="rId9"/>
    <p:sldId id="282" r:id="rId10"/>
    <p:sldId id="285" r:id="rId11"/>
    <p:sldId id="262" r:id="rId12"/>
    <p:sldId id="276" r:id="rId13"/>
    <p:sldId id="273" r:id="rId14"/>
    <p:sldId id="284" r:id="rId15"/>
    <p:sldId id="278" r:id="rId16"/>
    <p:sldId id="279" r:id="rId17"/>
    <p:sldId id="280" r:id="rId18"/>
    <p:sldId id="264" r:id="rId19"/>
    <p:sldId id="274" r:id="rId20"/>
    <p:sldId id="256" r:id="rId21"/>
    <p:sldId id="286" r:id="rId22"/>
    <p:sldId id="257" r:id="rId23"/>
    <p:sldId id="259" r:id="rId24"/>
    <p:sldId id="272" r:id="rId25"/>
    <p:sldId id="261" r:id="rId26"/>
    <p:sldId id="271" r:id="rId27"/>
    <p:sldId id="293" r:id="rId28"/>
    <p:sldId id="294" r:id="rId29"/>
    <p:sldId id="295" r:id="rId30"/>
    <p:sldId id="29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70" d="100"/>
          <a:sy n="70" d="100"/>
        </p:scale>
        <p:origin x="738" y="-96"/>
      </p:cViewPr>
      <p:guideLst/>
    </p:cSldViewPr>
  </p:slideViewPr>
  <p:notesTextViewPr>
    <p:cViewPr>
      <p:scale>
        <a:sx n="3" d="2"/>
        <a:sy n="3" d="2"/>
      </p:scale>
      <p:origin x="0" y="0"/>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948886-1765-4C38-B8E0-EBA33167350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20506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886-1765-4C38-B8E0-EBA33167350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226988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886-1765-4C38-B8E0-EBA33167350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279030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886-1765-4C38-B8E0-EBA33167350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333844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948886-1765-4C38-B8E0-EBA33167350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238351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948886-1765-4C38-B8E0-EBA331673509}"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197792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948886-1765-4C38-B8E0-EBA331673509}" type="datetimeFigureOut">
              <a:rPr lang="en-US" smtClean="0"/>
              <a:t>3/13/2018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275853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948886-1765-4C38-B8E0-EBA331673509}" type="datetimeFigureOut">
              <a:rPr lang="en-US" smtClean="0"/>
              <a:t>3/13/2018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51902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48886-1765-4C38-B8E0-EBA331673509}" type="datetimeFigureOut">
              <a:rPr lang="en-US" smtClean="0"/>
              <a:t>3/13/2018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369586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48886-1765-4C38-B8E0-EBA331673509}"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293412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48886-1765-4C38-B8E0-EBA331673509}"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A1734-85BA-400B-AA06-5B08E0B5959A}" type="slidenum">
              <a:rPr lang="en-US" smtClean="0"/>
              <a:t>‹#›</a:t>
            </a:fld>
            <a:endParaRPr lang="en-US"/>
          </a:p>
        </p:txBody>
      </p:sp>
    </p:spTree>
    <p:extLst>
      <p:ext uri="{BB962C8B-B14F-4D97-AF65-F5344CB8AC3E}">
        <p14:creationId xmlns:p14="http://schemas.microsoft.com/office/powerpoint/2010/main" val="120344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48886-1765-4C38-B8E0-EBA331673509}" type="datetimeFigureOut">
              <a:rPr lang="en-US" smtClean="0"/>
              <a:t>3/13/2018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A1734-85BA-400B-AA06-5B08E0B5959A}" type="slidenum">
              <a:rPr lang="en-US" smtClean="0"/>
              <a:t>‹#›</a:t>
            </a:fld>
            <a:endParaRPr lang="en-US"/>
          </a:p>
        </p:txBody>
      </p:sp>
    </p:spTree>
    <p:extLst>
      <p:ext uri="{BB962C8B-B14F-4D97-AF65-F5344CB8AC3E}">
        <p14:creationId xmlns:p14="http://schemas.microsoft.com/office/powerpoint/2010/main" val="2663923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hyperlink" Target="https://upload.wikimedia.org/wikipedia/commons/a/aa/Isoeugenol.svg" TargetMode="Externa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upload.wikimedia.org/wikipedia/commons/c/c7/Vanillin2.svg" TargetMode="Externa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2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592168" y="4950447"/>
            <a:ext cx="8458200" cy="1470025"/>
          </a:xfrm>
        </p:spPr>
        <p:txBody>
          <a:bodyPr>
            <a:normAutofit fontScale="90000"/>
          </a:bodyPr>
          <a:lstStyle/>
          <a:p>
            <a:pPr algn="l">
              <a:lnSpc>
                <a:spcPct val="150000"/>
              </a:lnSpc>
            </a:pPr>
            <a:r>
              <a:rPr lang="en-US" sz="2200" dirty="0">
                <a:solidFill>
                  <a:srgbClr val="FFFF00"/>
                </a:solidFill>
              </a:rPr>
              <a:t/>
            </a:r>
            <a:br>
              <a:rPr lang="en-US" sz="2200" dirty="0">
                <a:solidFill>
                  <a:srgbClr val="FFFF00"/>
                </a:solidFill>
              </a:rPr>
            </a:br>
            <a:r>
              <a:rPr lang="en-US" sz="2200" b="1" dirty="0" smtClean="0">
                <a:solidFill>
                  <a:srgbClr val="FFFF00"/>
                </a:solidFill>
                <a:latin typeface="Arial" panose="020B0604020202020204" pitchFamily="34" charset="0"/>
                <a:cs typeface="Arial" panose="020B0604020202020204" pitchFamily="34" charset="0"/>
              </a:rPr>
              <a:t>NHỮNG TINH </a:t>
            </a:r>
            <a:r>
              <a:rPr lang="en-US" sz="2200" b="1" dirty="0">
                <a:solidFill>
                  <a:srgbClr val="FFFF00"/>
                </a:solidFill>
                <a:latin typeface="Arial" panose="020B0604020202020204" pitchFamily="34" charset="0"/>
                <a:cs typeface="Arial" panose="020B0604020202020204" pitchFamily="34" charset="0"/>
              </a:rPr>
              <a:t>DẦU TRÊN </a:t>
            </a:r>
            <a:r>
              <a:rPr lang="en-US" sz="2200" b="1" dirty="0" smtClean="0">
                <a:solidFill>
                  <a:srgbClr val="FFFF00"/>
                </a:solidFill>
                <a:latin typeface="Arial" panose="020B0604020202020204" pitchFamily="34" charset="0"/>
                <a:cs typeface="Arial" panose="020B0604020202020204" pitchFamily="34" charset="0"/>
              </a:rPr>
              <a:t>THỊ TR</a:t>
            </a:r>
            <a:r>
              <a:rPr lang="vi-VN" sz="2200" b="1" dirty="0" smtClean="0">
                <a:solidFill>
                  <a:srgbClr val="FFFF00"/>
                </a:solidFill>
                <a:latin typeface="Arial" panose="020B0604020202020204" pitchFamily="34" charset="0"/>
                <a:cs typeface="Arial" panose="020B0604020202020204" pitchFamily="34" charset="0"/>
              </a:rPr>
              <a:t>ƯỜNG</a:t>
            </a:r>
            <a:r>
              <a:rPr lang="en-US" sz="2200" b="1" dirty="0">
                <a:solidFill>
                  <a:srgbClr val="FFFF00"/>
                </a:solidFill>
                <a:latin typeface="Arial" panose="020B0604020202020204" pitchFamily="34" charset="0"/>
                <a:cs typeface="Arial" panose="020B0604020202020204" pitchFamily="34" charset="0"/>
              </a:rPr>
              <a:t/>
            </a:r>
            <a:br>
              <a:rPr lang="en-US" sz="2200" b="1" dirty="0">
                <a:solidFill>
                  <a:srgbClr val="FFFF00"/>
                </a:solidFill>
                <a:latin typeface="Arial" panose="020B0604020202020204" pitchFamily="34" charset="0"/>
                <a:cs typeface="Arial" panose="020B0604020202020204" pitchFamily="34" charset="0"/>
              </a:rPr>
            </a:br>
            <a:r>
              <a:rPr lang="en-US" sz="2200" b="1" dirty="0">
                <a:solidFill>
                  <a:srgbClr val="FFFF00"/>
                </a:solidFill>
                <a:latin typeface="Arial" panose="020B0604020202020204" pitchFamily="34" charset="0"/>
                <a:cs typeface="Arial" panose="020B0604020202020204" pitchFamily="34" charset="0"/>
              </a:rPr>
              <a:t>ĐẶT VẤN ĐỀ</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KHÁI NIỆM VỀ TINH DẦU</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CHẾ TẠO TINH DẦU</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ÚNG DỤNG</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VAI </a:t>
            </a:r>
            <a:r>
              <a:rPr lang="en-US" sz="2200" dirty="0" smtClean="0">
                <a:solidFill>
                  <a:srgbClr val="FFFF00"/>
                </a:solidFill>
                <a:latin typeface="Arial" panose="020B0604020202020204" pitchFamily="34" charset="0"/>
                <a:cs typeface="Arial" panose="020B0604020202020204" pitchFamily="34" charset="0"/>
              </a:rPr>
              <a:t>TRÒ </a:t>
            </a:r>
            <a:r>
              <a:rPr lang="en-US" sz="2200" dirty="0">
                <a:solidFill>
                  <a:srgbClr val="FFFF00"/>
                </a:solidFill>
                <a:latin typeface="Arial" panose="020B0604020202020204" pitchFamily="34" charset="0"/>
                <a:cs typeface="Arial" panose="020B0604020202020204" pitchFamily="34" charset="0"/>
              </a:rPr>
              <a:t>- THỰC </a:t>
            </a:r>
            <a:r>
              <a:rPr lang="en-US" sz="2200" dirty="0" smtClean="0">
                <a:solidFill>
                  <a:srgbClr val="FFFF00"/>
                </a:solidFill>
                <a:latin typeface="Arial" panose="020B0604020202020204" pitchFamily="34" charset="0"/>
                <a:cs typeface="Arial" panose="020B0604020202020204" pitchFamily="34" charset="0"/>
              </a:rPr>
              <a:t>TIỄN</a:t>
            </a:r>
            <a:br>
              <a:rPr lang="en-US" sz="2200" dirty="0" smtClean="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 LÝ THUYẾT</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endParaRPr lang="en-US" sz="2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007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87902" y="1178634"/>
            <a:ext cx="9144000" cy="2387600"/>
          </a:xfrm>
        </p:spPr>
        <p:txBody>
          <a:bodyPr>
            <a:noAutofit/>
          </a:bodyPr>
          <a:lstStyle/>
          <a:p>
            <a:pPr algn="l"/>
            <a:r>
              <a:rPr lang="en-US" sz="4000" dirty="0">
                <a:solidFill>
                  <a:srgbClr val="FFFF00"/>
                </a:solidFill>
              </a:rPr>
              <a:t/>
            </a:r>
            <a:br>
              <a:rPr lang="en-US" sz="4000" dirty="0">
                <a:solidFill>
                  <a:srgbClr val="FFFF00"/>
                </a:solidFill>
              </a:rPr>
            </a:br>
            <a:r>
              <a:rPr lang="en-US" sz="4000" u="sng" dirty="0" err="1" smtClean="0">
                <a:solidFill>
                  <a:srgbClr val="FFFF00"/>
                </a:solidFill>
                <a:latin typeface="Times New Roman" panose="02020603050405020304" pitchFamily="18" charset="0"/>
                <a:cs typeface="Times New Roman" panose="02020603050405020304" pitchFamily="18" charset="0"/>
              </a:rPr>
              <a:t>Ứng</a:t>
            </a:r>
            <a:r>
              <a:rPr lang="en-US" sz="4000" u="sng" dirty="0">
                <a:solidFill>
                  <a:srgbClr val="FFFF00"/>
                </a:solidFill>
                <a:latin typeface="Times New Roman" panose="02020603050405020304" pitchFamily="18" charset="0"/>
                <a:cs typeface="Times New Roman" panose="02020603050405020304" pitchFamily="18" charset="0"/>
              </a:rPr>
              <a:t> </a:t>
            </a:r>
            <a:r>
              <a:rPr lang="en-US" sz="4000" u="sng" dirty="0" err="1" smtClean="0">
                <a:solidFill>
                  <a:srgbClr val="FFFF00"/>
                </a:solidFill>
                <a:latin typeface="Times New Roman" panose="02020603050405020304" pitchFamily="18" charset="0"/>
                <a:cs typeface="Times New Roman" panose="02020603050405020304" pitchFamily="18" charset="0"/>
              </a:rPr>
              <a:t>dụng</a:t>
            </a:r>
            <a:r>
              <a:rPr lang="en-US" sz="4000" dirty="0" smtClean="0">
                <a:solidFill>
                  <a:srgbClr val="FFFF00"/>
                </a:solidFill>
              </a:rPr>
              <a:t/>
            </a:r>
            <a:br>
              <a:rPr lang="en-US" sz="4000" dirty="0" smtClean="0">
                <a:solidFill>
                  <a:srgbClr val="FFFF00"/>
                </a:solidFill>
              </a:rPr>
            </a:br>
            <a:r>
              <a:rPr lang="vi-VN" sz="4000" dirty="0" smtClean="0">
                <a:solidFill>
                  <a:srgbClr val="FFFF00"/>
                </a:solidFill>
              </a:rPr>
              <a:t>Y </a:t>
            </a:r>
            <a:r>
              <a:rPr lang="vi-VN" sz="4000" dirty="0" smtClean="0">
                <a:solidFill>
                  <a:srgbClr val="FFFF00"/>
                </a:solidFill>
              </a:rPr>
              <a:t>dược học</a:t>
            </a:r>
            <a:br>
              <a:rPr lang="vi-VN" sz="4000" dirty="0" smtClean="0">
                <a:solidFill>
                  <a:srgbClr val="FFFF00"/>
                </a:solidFill>
              </a:rPr>
            </a:br>
            <a:r>
              <a:rPr lang="vi-VN" sz="4000" dirty="0" smtClean="0">
                <a:solidFill>
                  <a:srgbClr val="FFFF00"/>
                </a:solidFill>
              </a:rPr>
              <a:t>Công nghệ hóa học</a:t>
            </a:r>
            <a:br>
              <a:rPr lang="vi-VN" sz="4000" dirty="0" smtClean="0">
                <a:solidFill>
                  <a:srgbClr val="FFFF00"/>
                </a:solidFill>
              </a:rPr>
            </a:br>
            <a:r>
              <a:rPr lang="vi-VN" sz="4000" dirty="0" smtClean="0">
                <a:solidFill>
                  <a:srgbClr val="FFFF00"/>
                </a:solidFill>
              </a:rPr>
              <a:t>Thực phẩm, nước uống</a:t>
            </a:r>
            <a:br>
              <a:rPr lang="vi-VN" sz="4000" dirty="0" smtClean="0">
                <a:solidFill>
                  <a:srgbClr val="FFFF00"/>
                </a:solidFill>
              </a:rPr>
            </a:br>
            <a:r>
              <a:rPr lang="vi-VN" sz="4000" dirty="0" smtClean="0">
                <a:solidFill>
                  <a:srgbClr val="FFFF00"/>
                </a:solidFill>
              </a:rPr>
              <a:t>Tẩy rửa</a:t>
            </a:r>
            <a:br>
              <a:rPr lang="vi-VN" sz="4000" dirty="0" smtClean="0">
                <a:solidFill>
                  <a:srgbClr val="FFFF00"/>
                </a:solidFill>
              </a:rPr>
            </a:br>
            <a:r>
              <a:rPr lang="vi-VN" sz="4000" dirty="0" smtClean="0">
                <a:solidFill>
                  <a:srgbClr val="FFFF00"/>
                </a:solidFill>
              </a:rPr>
              <a:t>Mỹ phẩm</a:t>
            </a:r>
            <a:endParaRPr lang="en-US" sz="4000" dirty="0">
              <a:solidFill>
                <a:srgbClr val="FFFF00"/>
              </a:solidFill>
            </a:endParaRPr>
          </a:p>
        </p:txBody>
      </p:sp>
      <p:sp>
        <p:nvSpPr>
          <p:cNvPr id="4" name="TextBox 3"/>
          <p:cNvSpPr txBox="1"/>
          <p:nvPr/>
        </p:nvSpPr>
        <p:spPr>
          <a:xfrm>
            <a:off x="1087902" y="4093698"/>
            <a:ext cx="9777046" cy="1938992"/>
          </a:xfrm>
          <a:prstGeom prst="rect">
            <a:avLst/>
          </a:prstGeom>
          <a:noFill/>
        </p:spPr>
        <p:txBody>
          <a:bodyPr wrap="square" rtlCol="0">
            <a:spAutoFit/>
          </a:bodyPr>
          <a:lstStyle/>
          <a:p>
            <a:r>
              <a:rPr lang="vi-VN" sz="4000" u="sng" dirty="0" smtClean="0">
                <a:solidFill>
                  <a:srgbClr val="FFFF00"/>
                </a:solidFill>
                <a:latin typeface="+mj-lt"/>
              </a:rPr>
              <a:t>Nguồn nguyên liệu tinh dầu trong nước</a:t>
            </a:r>
          </a:p>
          <a:p>
            <a:r>
              <a:rPr lang="vi-VN" sz="4000" dirty="0" smtClean="0">
                <a:solidFill>
                  <a:srgbClr val="FFFF00"/>
                </a:solidFill>
                <a:latin typeface="+mj-lt"/>
              </a:rPr>
              <a:t>Chiết tách, tổng hợp, bán tổng hợp các thành phần trong tinh dầu</a:t>
            </a:r>
            <a:endParaRPr lang="en-US" sz="4000" dirty="0">
              <a:latin typeface="+mj-lt"/>
            </a:endParaRPr>
          </a:p>
        </p:txBody>
      </p:sp>
    </p:spTree>
    <p:extLst>
      <p:ext uri="{BB962C8B-B14F-4D97-AF65-F5344CB8AC3E}">
        <p14:creationId xmlns:p14="http://schemas.microsoft.com/office/powerpoint/2010/main" val="2526293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1182" y="576774"/>
            <a:ext cx="10578905" cy="584775"/>
          </a:xfrm>
          <a:prstGeom prst="rect">
            <a:avLst/>
          </a:prstGeom>
          <a:noFill/>
        </p:spPr>
        <p:txBody>
          <a:bodyPr wrap="square" rtlCol="0">
            <a:spAutoFit/>
          </a:bodyPr>
          <a:lstStyle/>
          <a:p>
            <a:r>
              <a:rPr lang="vi-VN" sz="3200" b="1" dirty="0" smtClean="0"/>
              <a:t>TÁCH CHIẾT MỘT SỐ THÀNH PHẦN TỪ TINH DẦU</a:t>
            </a:r>
            <a:endParaRPr lang="en-US" sz="3200" b="1" dirty="0"/>
          </a:p>
        </p:txBody>
      </p:sp>
      <p:sp>
        <p:nvSpPr>
          <p:cNvPr id="3" name="TextBox 2"/>
          <p:cNvSpPr txBox="1"/>
          <p:nvPr/>
        </p:nvSpPr>
        <p:spPr>
          <a:xfrm>
            <a:off x="844062" y="1871003"/>
            <a:ext cx="5556738" cy="369332"/>
          </a:xfrm>
          <a:prstGeom prst="rect">
            <a:avLst/>
          </a:prstGeom>
          <a:noFill/>
        </p:spPr>
        <p:txBody>
          <a:bodyPr wrap="square" rtlCol="0">
            <a:spAutoFit/>
          </a:bodyPr>
          <a:lstStyle/>
          <a:p>
            <a:r>
              <a:rPr lang="vi-VN" dirty="0" smtClean="0"/>
              <a:t>Citrall, citronellal Từ tinh dầu Sả</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50986" y="3948063"/>
            <a:ext cx="5591366" cy="1794320"/>
          </a:xfrm>
          <a:prstGeom prst="rect">
            <a:avLst/>
          </a:prstGeom>
        </p:spPr>
      </p:pic>
      <p:cxnSp>
        <p:nvCxnSpPr>
          <p:cNvPr id="9" name="Straight Arrow Connector 8"/>
          <p:cNvCxnSpPr/>
          <p:nvPr/>
        </p:nvCxnSpPr>
        <p:spPr>
          <a:xfrm>
            <a:off x="6738425" y="3559126"/>
            <a:ext cx="2082018" cy="28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77575" y="3084978"/>
            <a:ext cx="2278966" cy="369332"/>
          </a:xfrm>
          <a:prstGeom prst="rect">
            <a:avLst/>
          </a:prstGeom>
          <a:noFill/>
        </p:spPr>
        <p:txBody>
          <a:bodyPr wrap="square" rtlCol="0">
            <a:spAutoFit/>
          </a:bodyPr>
          <a:lstStyle/>
          <a:p>
            <a:r>
              <a:rPr lang="vi-VN" dirty="0" smtClean="0"/>
              <a:t>NaHSO</a:t>
            </a:r>
            <a:r>
              <a:rPr lang="vi-VN" baseline="-25000" dirty="0" smtClean="0"/>
              <a:t>3</a:t>
            </a:r>
            <a:endParaRPr lang="en-US" baseline="-25000" dirty="0"/>
          </a:p>
        </p:txBody>
      </p:sp>
      <p:sp>
        <p:nvSpPr>
          <p:cNvPr id="11" name="TextBox 10"/>
          <p:cNvSpPr txBox="1"/>
          <p:nvPr/>
        </p:nvSpPr>
        <p:spPr>
          <a:xfrm>
            <a:off x="9481624" y="3269644"/>
            <a:ext cx="2307101" cy="369332"/>
          </a:xfrm>
          <a:prstGeom prst="rect">
            <a:avLst/>
          </a:prstGeom>
          <a:noFill/>
        </p:spPr>
        <p:txBody>
          <a:bodyPr wrap="square" rtlCol="0">
            <a:spAutoFit/>
          </a:bodyPr>
          <a:lstStyle/>
          <a:p>
            <a:r>
              <a:rPr lang="vi-VN" dirty="0" smtClean="0"/>
              <a:t>Citrall, citronellal</a:t>
            </a:r>
            <a:endParaRPr lang="en-US" dirty="0"/>
          </a:p>
        </p:txBody>
      </p:sp>
      <p:sp>
        <p:nvSpPr>
          <p:cNvPr id="12" name="Rectangle 11"/>
          <p:cNvSpPr/>
          <p:nvPr/>
        </p:nvSpPr>
        <p:spPr>
          <a:xfrm>
            <a:off x="9952762" y="3658983"/>
            <a:ext cx="1064715" cy="369332"/>
          </a:xfrm>
          <a:prstGeom prst="rect">
            <a:avLst/>
          </a:prstGeom>
        </p:spPr>
        <p:txBody>
          <a:bodyPr wrap="none">
            <a:spAutoFit/>
          </a:bodyPr>
          <a:lstStyle/>
          <a:p>
            <a:r>
              <a:rPr lang="vi-VN" dirty="0" smtClean="0"/>
              <a:t>NaHSO</a:t>
            </a:r>
            <a:r>
              <a:rPr lang="vi-VN" baseline="-25000" dirty="0" smtClean="0"/>
              <a:t>3</a:t>
            </a:r>
            <a:endParaRPr lang="en-US" baseline="-25000" dirty="0"/>
          </a:p>
        </p:txBody>
      </p:sp>
      <p:sp>
        <p:nvSpPr>
          <p:cNvPr id="13" name="TextBox 12"/>
          <p:cNvSpPr txBox="1"/>
          <p:nvPr/>
        </p:nvSpPr>
        <p:spPr>
          <a:xfrm>
            <a:off x="10013721" y="4048322"/>
            <a:ext cx="1603717" cy="369332"/>
          </a:xfrm>
          <a:prstGeom prst="rect">
            <a:avLst/>
          </a:prstGeom>
          <a:noFill/>
        </p:spPr>
        <p:txBody>
          <a:bodyPr wrap="square" rtlCol="0">
            <a:spAutoFit/>
          </a:bodyPr>
          <a:lstStyle/>
          <a:p>
            <a:r>
              <a:rPr lang="vi-VN" dirty="0" smtClean="0"/>
              <a:t>Kết tinh</a:t>
            </a:r>
            <a:endParaRPr lang="en-US" dirty="0"/>
          </a:p>
        </p:txBody>
      </p:sp>
      <p:sp>
        <p:nvSpPr>
          <p:cNvPr id="15" name="TextBox 14"/>
          <p:cNvSpPr txBox="1"/>
          <p:nvPr/>
        </p:nvSpPr>
        <p:spPr>
          <a:xfrm>
            <a:off x="8081889" y="3137386"/>
            <a:ext cx="858129" cy="369332"/>
          </a:xfrm>
          <a:prstGeom prst="rect">
            <a:avLst/>
          </a:prstGeom>
          <a:noFill/>
        </p:spPr>
        <p:txBody>
          <a:bodyPr wrap="square" rtlCol="0">
            <a:spAutoFit/>
          </a:bodyPr>
          <a:lstStyle/>
          <a:p>
            <a:r>
              <a:rPr lang="vi-VN" dirty="0" smtClean="0"/>
              <a:t>(</a:t>
            </a:r>
            <a:r>
              <a:rPr lang="en-US" dirty="0" smtClean="0"/>
              <a:t>E222</a:t>
            </a:r>
            <a:r>
              <a:rPr lang="vi-VN" dirty="0" smtClean="0"/>
              <a:t>)</a:t>
            </a:r>
            <a:endParaRPr lang="en-US" dirty="0"/>
          </a:p>
        </p:txBody>
      </p:sp>
      <p:sp>
        <p:nvSpPr>
          <p:cNvPr id="17" name="TextBox 16"/>
          <p:cNvSpPr txBox="1"/>
          <p:nvPr/>
        </p:nvSpPr>
        <p:spPr>
          <a:xfrm>
            <a:off x="9298742" y="4786055"/>
            <a:ext cx="1308296" cy="646331"/>
          </a:xfrm>
          <a:prstGeom prst="rect">
            <a:avLst/>
          </a:prstGeom>
          <a:noFill/>
        </p:spPr>
        <p:txBody>
          <a:bodyPr wrap="square" rtlCol="0">
            <a:spAutoFit/>
          </a:bodyPr>
          <a:lstStyle/>
          <a:p>
            <a:r>
              <a:rPr lang="vi-VN" dirty="0" smtClean="0"/>
              <a:t>NaHCO</a:t>
            </a:r>
            <a:r>
              <a:rPr lang="vi-VN" baseline="-25000" dirty="0" smtClean="0"/>
              <a:t>3</a:t>
            </a:r>
            <a:endParaRPr lang="en-US" baseline="-25000" dirty="0" smtClean="0"/>
          </a:p>
          <a:p>
            <a:endParaRPr lang="en-US" dirty="0"/>
          </a:p>
        </p:txBody>
      </p:sp>
      <p:cxnSp>
        <p:nvCxnSpPr>
          <p:cNvPr id="19" name="Straight Arrow Connector 18"/>
          <p:cNvCxnSpPr/>
          <p:nvPr/>
        </p:nvCxnSpPr>
        <p:spPr>
          <a:xfrm>
            <a:off x="10485119" y="4417654"/>
            <a:ext cx="0" cy="89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916484" y="5503109"/>
            <a:ext cx="1437379" cy="365760"/>
          </a:xfrm>
          <a:prstGeom prst="rect">
            <a:avLst/>
          </a:prstGeom>
          <a:noFill/>
        </p:spPr>
        <p:txBody>
          <a:bodyPr wrap="square" rtlCol="0">
            <a:spAutoFit/>
          </a:bodyPr>
          <a:lstStyle/>
          <a:p>
            <a:r>
              <a:rPr lang="vi-VN" dirty="0" smtClean="0"/>
              <a:t>citronellal</a:t>
            </a:r>
            <a:endParaRPr lang="en-US" dirty="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81" y="2587362"/>
            <a:ext cx="5170977" cy="1364563"/>
          </a:xfrm>
          <a:prstGeom prst="rect">
            <a:avLst/>
          </a:prstGeom>
        </p:spPr>
      </p:pic>
    </p:spTree>
    <p:extLst>
      <p:ext uri="{BB962C8B-B14F-4D97-AF65-F5344CB8AC3E}">
        <p14:creationId xmlns:p14="http://schemas.microsoft.com/office/powerpoint/2010/main" val="2729673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8627"/>
            <a:ext cx="8384345" cy="461665"/>
          </a:xfrm>
          <a:prstGeom prst="rect">
            <a:avLst/>
          </a:prstGeom>
          <a:noFill/>
        </p:spPr>
        <p:txBody>
          <a:bodyPr wrap="square" rtlCol="0">
            <a:spAutoFit/>
          </a:bodyPr>
          <a:lstStyle/>
          <a:p>
            <a:r>
              <a:rPr lang="vi-VN" sz="2400" dirty="0" smtClean="0"/>
              <a:t>NGUỒN TINH DẦU GIÀU CITRONELLAL VÀ CITRAL</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363" y="409459"/>
            <a:ext cx="4636637" cy="644853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6268"/>
            <a:ext cx="4287622" cy="5961731"/>
          </a:xfrm>
          <a:prstGeom prst="rect">
            <a:avLst/>
          </a:prstGeom>
        </p:spPr>
      </p:pic>
    </p:spTree>
    <p:extLst>
      <p:ext uri="{BB962C8B-B14F-4D97-AF65-F5344CB8AC3E}">
        <p14:creationId xmlns:p14="http://schemas.microsoft.com/office/powerpoint/2010/main" val="1992753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062" y="4149969"/>
            <a:ext cx="4600135" cy="369332"/>
          </a:xfrm>
          <a:prstGeom prst="rect">
            <a:avLst/>
          </a:prstGeom>
          <a:noFill/>
        </p:spPr>
        <p:txBody>
          <a:bodyPr wrap="square" rtlCol="0">
            <a:spAutoFit/>
          </a:bodyPr>
          <a:lstStyle/>
          <a:p>
            <a:r>
              <a:rPr lang="vi-VN" dirty="0" smtClean="0"/>
              <a:t>Safrol từ tinh dầu Vù hương, Hồi núi</a:t>
            </a:r>
            <a:endParaRPr lang="en-US" dirty="0"/>
          </a:p>
        </p:txBody>
      </p:sp>
      <p:sp>
        <p:nvSpPr>
          <p:cNvPr id="3" name="TextBox 2"/>
          <p:cNvSpPr txBox="1"/>
          <p:nvPr/>
        </p:nvSpPr>
        <p:spPr>
          <a:xfrm>
            <a:off x="717452" y="773723"/>
            <a:ext cx="8412480" cy="369332"/>
          </a:xfrm>
          <a:prstGeom prst="rect">
            <a:avLst/>
          </a:prstGeom>
          <a:noFill/>
        </p:spPr>
        <p:txBody>
          <a:bodyPr wrap="square" rtlCol="0">
            <a:spAutoFit/>
          </a:bodyPr>
          <a:lstStyle/>
          <a:p>
            <a:r>
              <a:rPr lang="vi-VN" dirty="0" smtClean="0"/>
              <a:t>Mentol từ tinh dầu Bạc hà</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52" y="1143055"/>
            <a:ext cx="2177620" cy="2736145"/>
          </a:xfrm>
          <a:prstGeom prst="rect">
            <a:avLst/>
          </a:prstGeom>
        </p:spPr>
      </p:pic>
      <p:cxnSp>
        <p:nvCxnSpPr>
          <p:cNvPr id="6" name="Straight Arrow Connector 5"/>
          <p:cNvCxnSpPr/>
          <p:nvPr/>
        </p:nvCxnSpPr>
        <p:spPr>
          <a:xfrm flipV="1">
            <a:off x="2453375" y="2532272"/>
            <a:ext cx="2321170" cy="1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03454" y="2067884"/>
            <a:ext cx="2827606" cy="369332"/>
          </a:xfrm>
          <a:prstGeom prst="rect">
            <a:avLst/>
          </a:prstGeom>
          <a:noFill/>
        </p:spPr>
        <p:txBody>
          <a:bodyPr wrap="square" rtlCol="0">
            <a:spAutoFit/>
          </a:bodyPr>
          <a:lstStyle/>
          <a:p>
            <a:r>
              <a:rPr lang="vi-VN" dirty="0" smtClean="0"/>
              <a:t>t</a:t>
            </a:r>
            <a:r>
              <a:rPr lang="vi-VN" baseline="30000" dirty="0" smtClean="0"/>
              <a:t>o</a:t>
            </a:r>
            <a:endParaRPr lang="en-US" baseline="30000" dirty="0"/>
          </a:p>
        </p:txBody>
      </p:sp>
      <p:sp>
        <p:nvSpPr>
          <p:cNvPr id="8" name="TextBox 7"/>
          <p:cNvSpPr txBox="1"/>
          <p:nvPr/>
        </p:nvSpPr>
        <p:spPr>
          <a:xfrm>
            <a:off x="2895072" y="2843438"/>
            <a:ext cx="1146517" cy="369332"/>
          </a:xfrm>
          <a:prstGeom prst="rect">
            <a:avLst/>
          </a:prstGeom>
          <a:noFill/>
        </p:spPr>
        <p:txBody>
          <a:bodyPr wrap="square" rtlCol="0">
            <a:spAutoFit/>
          </a:bodyPr>
          <a:lstStyle/>
          <a:p>
            <a:r>
              <a:rPr lang="vi-VN" dirty="0" smtClean="0"/>
              <a:t>Tinh chế</a:t>
            </a:r>
            <a:endParaRPr lang="en-US" dirty="0"/>
          </a:p>
        </p:txBody>
      </p:sp>
      <p:sp>
        <p:nvSpPr>
          <p:cNvPr id="9" name="TextBox 8"/>
          <p:cNvSpPr txBox="1"/>
          <p:nvPr/>
        </p:nvSpPr>
        <p:spPr>
          <a:xfrm>
            <a:off x="4290647" y="2678871"/>
            <a:ext cx="3080825" cy="1200329"/>
          </a:xfrm>
          <a:prstGeom prst="rect">
            <a:avLst/>
          </a:prstGeom>
          <a:noFill/>
        </p:spPr>
        <p:txBody>
          <a:bodyPr wrap="square" rtlCol="0">
            <a:spAutoFit/>
          </a:bodyPr>
          <a:lstStyle/>
          <a:p>
            <a:r>
              <a:rPr lang="vi-VN" dirty="0" smtClean="0"/>
              <a:t>- Các thông số vật lý, hóa lý</a:t>
            </a:r>
          </a:p>
          <a:p>
            <a:r>
              <a:rPr lang="vi-VN" dirty="0" smtClean="0"/>
              <a:t>- Góc quay cực</a:t>
            </a:r>
          </a:p>
          <a:p>
            <a:r>
              <a:rPr lang="vi-VN" dirty="0" smtClean="0"/>
              <a:t>- Độ chảy</a:t>
            </a:r>
          </a:p>
          <a:p>
            <a:r>
              <a:rPr lang="vi-VN" dirty="0" smtClean="0"/>
              <a:t>- Cặn sau khi bay hơi</a:t>
            </a:r>
            <a:endParaRPr lang="en-US" dirty="0"/>
          </a:p>
        </p:txBody>
      </p:sp>
      <p:sp>
        <p:nvSpPr>
          <p:cNvPr id="10" name="TextBox 9"/>
          <p:cNvSpPr txBox="1"/>
          <p:nvPr/>
        </p:nvSpPr>
        <p:spPr>
          <a:xfrm>
            <a:off x="4868433" y="2338653"/>
            <a:ext cx="2968283" cy="369332"/>
          </a:xfrm>
          <a:prstGeom prst="rect">
            <a:avLst/>
          </a:prstGeom>
          <a:noFill/>
        </p:spPr>
        <p:txBody>
          <a:bodyPr wrap="square" rtlCol="0">
            <a:spAutoFit/>
          </a:bodyPr>
          <a:lstStyle/>
          <a:p>
            <a:r>
              <a:rPr lang="vi-VN" dirty="0" smtClean="0"/>
              <a:t>Mentol đạt tiêu chuẩn</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952" y="0"/>
            <a:ext cx="4931048" cy="6858000"/>
          </a:xfrm>
          <a:prstGeom prst="rect">
            <a:avLst/>
          </a:prstGeom>
        </p:spPr>
      </p:pic>
    </p:spTree>
    <p:extLst>
      <p:ext uri="{BB962C8B-B14F-4D97-AF65-F5344CB8AC3E}">
        <p14:creationId xmlns:p14="http://schemas.microsoft.com/office/powerpoint/2010/main" val="1766518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9230" y="337626"/>
            <a:ext cx="8384345" cy="461665"/>
          </a:xfrm>
          <a:prstGeom prst="rect">
            <a:avLst/>
          </a:prstGeom>
          <a:noFill/>
        </p:spPr>
        <p:txBody>
          <a:bodyPr wrap="square" rtlCol="0">
            <a:spAutoFit/>
          </a:bodyPr>
          <a:lstStyle/>
          <a:p>
            <a:r>
              <a:rPr lang="vi-VN" sz="2400" dirty="0" smtClean="0"/>
              <a:t>NGUỒN TINH DẦU GIÀU CAMPHO</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952" y="0"/>
            <a:ext cx="4931048"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969" y="993139"/>
            <a:ext cx="3903785" cy="2893681"/>
          </a:xfrm>
          <a:prstGeom prst="rect">
            <a:avLst/>
          </a:prstGeom>
        </p:spPr>
      </p:pic>
      <p:sp>
        <p:nvSpPr>
          <p:cNvPr id="5" name="TextBox 4"/>
          <p:cNvSpPr txBox="1"/>
          <p:nvPr/>
        </p:nvSpPr>
        <p:spPr>
          <a:xfrm>
            <a:off x="1069145" y="4572000"/>
            <a:ext cx="4572000" cy="369332"/>
          </a:xfrm>
          <a:prstGeom prst="rect">
            <a:avLst/>
          </a:prstGeom>
          <a:noFill/>
        </p:spPr>
        <p:txBody>
          <a:bodyPr wrap="square" rtlCol="0">
            <a:spAutoFit/>
          </a:bodyPr>
          <a:lstStyle/>
          <a:p>
            <a:r>
              <a:rPr lang="vi-VN" dirty="0" smtClean="0"/>
              <a:t>Chiết tương tự Mentol</a:t>
            </a:r>
            <a:endParaRPr lang="en-US" dirty="0"/>
          </a:p>
        </p:txBody>
      </p:sp>
    </p:spTree>
    <p:extLst>
      <p:ext uri="{BB962C8B-B14F-4D97-AF65-F5344CB8AC3E}">
        <p14:creationId xmlns:p14="http://schemas.microsoft.com/office/powerpoint/2010/main" val="3170682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0251" y="284425"/>
            <a:ext cx="8384345" cy="461665"/>
          </a:xfrm>
          <a:prstGeom prst="rect">
            <a:avLst/>
          </a:prstGeom>
          <a:noFill/>
        </p:spPr>
        <p:txBody>
          <a:bodyPr wrap="square" rtlCol="0">
            <a:spAutoFit/>
          </a:bodyPr>
          <a:lstStyle/>
          <a:p>
            <a:r>
              <a:rPr lang="vi-VN" sz="2400" dirty="0" smtClean="0"/>
              <a:t>NGUỒN TINH DẦU NGUYÊN LIỆU CHO SAFROL</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612" y="1684272"/>
            <a:ext cx="4337841" cy="168091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952" y="0"/>
            <a:ext cx="4931048" cy="6858000"/>
          </a:xfrm>
          <a:prstGeom prst="rect">
            <a:avLst/>
          </a:prstGeom>
        </p:spPr>
      </p:pic>
      <p:sp>
        <p:nvSpPr>
          <p:cNvPr id="2" name="Rectangle 1"/>
          <p:cNvSpPr/>
          <p:nvPr/>
        </p:nvSpPr>
        <p:spPr>
          <a:xfrm>
            <a:off x="260251" y="1030515"/>
            <a:ext cx="3900427" cy="369332"/>
          </a:xfrm>
          <a:prstGeom prst="rect">
            <a:avLst/>
          </a:prstGeom>
        </p:spPr>
        <p:txBody>
          <a:bodyPr wrap="none">
            <a:spAutoFit/>
          </a:bodyPr>
          <a:lstStyle/>
          <a:p>
            <a:r>
              <a:rPr lang="vi-VN" dirty="0" smtClean="0"/>
              <a:t>Safrol từ tinh dầu Vù hương, Hồi núi</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612" y="4549726"/>
            <a:ext cx="4068766" cy="1668194"/>
          </a:xfrm>
          <a:prstGeom prst="rect">
            <a:avLst/>
          </a:prstGeom>
        </p:spPr>
      </p:pic>
      <p:sp>
        <p:nvSpPr>
          <p:cNvPr id="4" name="TextBox 3"/>
          <p:cNvSpPr txBox="1"/>
          <p:nvPr/>
        </p:nvSpPr>
        <p:spPr>
          <a:xfrm>
            <a:off x="3954033" y="5707632"/>
            <a:ext cx="2321169" cy="369332"/>
          </a:xfrm>
          <a:prstGeom prst="rect">
            <a:avLst/>
          </a:prstGeom>
          <a:noFill/>
        </p:spPr>
        <p:txBody>
          <a:bodyPr wrap="square" rtlCol="0">
            <a:spAutoFit/>
          </a:bodyPr>
          <a:lstStyle/>
          <a:p>
            <a:r>
              <a:rPr lang="vi-VN" dirty="0" smtClean="0"/>
              <a:t>Heliotropin</a:t>
            </a:r>
            <a:endParaRPr lang="en-US" dirty="0"/>
          </a:p>
        </p:txBody>
      </p:sp>
      <p:sp>
        <p:nvSpPr>
          <p:cNvPr id="5" name="TextBox 4"/>
          <p:cNvSpPr txBox="1"/>
          <p:nvPr/>
        </p:nvSpPr>
        <p:spPr>
          <a:xfrm>
            <a:off x="3729455" y="1951697"/>
            <a:ext cx="2025748" cy="369332"/>
          </a:xfrm>
          <a:prstGeom prst="rect">
            <a:avLst/>
          </a:prstGeom>
          <a:noFill/>
        </p:spPr>
        <p:txBody>
          <a:bodyPr wrap="square" rtlCol="0">
            <a:spAutoFit/>
          </a:bodyPr>
          <a:lstStyle/>
          <a:p>
            <a:r>
              <a:rPr lang="vi-VN" dirty="0" smtClean="0"/>
              <a:t>Safrol</a:t>
            </a:r>
            <a:endParaRPr lang="en-US" dirty="0"/>
          </a:p>
        </p:txBody>
      </p:sp>
      <p:sp>
        <p:nvSpPr>
          <p:cNvPr id="9" name="TextBox 8"/>
          <p:cNvSpPr txBox="1"/>
          <p:nvPr/>
        </p:nvSpPr>
        <p:spPr>
          <a:xfrm>
            <a:off x="3120532" y="3770142"/>
            <a:ext cx="3364674" cy="379827"/>
          </a:xfrm>
          <a:prstGeom prst="rect">
            <a:avLst/>
          </a:prstGeom>
          <a:noFill/>
        </p:spPr>
        <p:txBody>
          <a:bodyPr wrap="square" rtlCol="0">
            <a:spAutoFit/>
          </a:bodyPr>
          <a:lstStyle/>
          <a:p>
            <a:r>
              <a:rPr lang="vi-VN" i="1" dirty="0" smtClean="0"/>
              <a:t>Clamicial and Silber- 1890</a:t>
            </a:r>
            <a:endParaRPr lang="en-US" i="1" dirty="0"/>
          </a:p>
        </p:txBody>
      </p:sp>
      <p:cxnSp>
        <p:nvCxnSpPr>
          <p:cNvPr id="11" name="Straight Arrow Connector 10"/>
          <p:cNvCxnSpPr/>
          <p:nvPr/>
        </p:nvCxnSpPr>
        <p:spPr>
          <a:xfrm>
            <a:off x="2210464" y="3365185"/>
            <a:ext cx="0" cy="1038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4809" y="3764942"/>
            <a:ext cx="1491176" cy="369332"/>
          </a:xfrm>
          <a:prstGeom prst="rect">
            <a:avLst/>
          </a:prstGeom>
          <a:noFill/>
        </p:spPr>
        <p:txBody>
          <a:bodyPr wrap="square" rtlCol="0">
            <a:spAutoFit/>
          </a:bodyPr>
          <a:lstStyle/>
          <a:p>
            <a:r>
              <a:rPr lang="vi-VN" dirty="0" smtClean="0"/>
              <a:t>Isosafrol</a:t>
            </a:r>
            <a:endParaRPr lang="en-US" dirty="0"/>
          </a:p>
        </p:txBody>
      </p:sp>
    </p:spTree>
    <p:extLst>
      <p:ext uri="{BB962C8B-B14F-4D97-AF65-F5344CB8AC3E}">
        <p14:creationId xmlns:p14="http://schemas.microsoft.com/office/powerpoint/2010/main" val="4140055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876" y="450166"/>
            <a:ext cx="8384345" cy="461665"/>
          </a:xfrm>
          <a:prstGeom prst="rect">
            <a:avLst/>
          </a:prstGeom>
          <a:noFill/>
        </p:spPr>
        <p:txBody>
          <a:bodyPr wrap="square" rtlCol="0">
            <a:spAutoFit/>
          </a:bodyPr>
          <a:lstStyle/>
          <a:p>
            <a:r>
              <a:rPr lang="vi-VN" sz="2400" dirty="0" smtClean="0"/>
              <a:t>NGUỒN TINH DẦU GIÀU LINALOOL</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5727"/>
            <a:ext cx="3996220" cy="555673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790" y="4465"/>
            <a:ext cx="493221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27108" y="2874771"/>
            <a:ext cx="5881468" cy="1955588"/>
          </a:xfrm>
          <a:prstGeom prst="rect">
            <a:avLst/>
          </a:prstGeom>
        </p:spPr>
      </p:pic>
    </p:spTree>
    <p:extLst>
      <p:ext uri="{BB962C8B-B14F-4D97-AF65-F5344CB8AC3E}">
        <p14:creationId xmlns:p14="http://schemas.microsoft.com/office/powerpoint/2010/main" val="225209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9230" y="844062"/>
            <a:ext cx="8384345" cy="461665"/>
          </a:xfrm>
          <a:prstGeom prst="rect">
            <a:avLst/>
          </a:prstGeom>
          <a:noFill/>
        </p:spPr>
        <p:txBody>
          <a:bodyPr wrap="square" rtlCol="0">
            <a:spAutoFit/>
          </a:bodyPr>
          <a:lstStyle/>
          <a:p>
            <a:r>
              <a:rPr lang="vi-VN" sz="2400" dirty="0" smtClean="0"/>
              <a:t>NGUỒN TINH DẦU GIÀU ANDEHYT CINAMIC</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553" y="0"/>
            <a:ext cx="4595447" cy="6393668"/>
          </a:xfrm>
          <a:prstGeom prst="rect">
            <a:avLst/>
          </a:prstGeom>
        </p:spPr>
      </p:pic>
      <p:sp>
        <p:nvSpPr>
          <p:cNvPr id="4" name="TextBox 3"/>
          <p:cNvSpPr txBox="1"/>
          <p:nvPr/>
        </p:nvSpPr>
        <p:spPr>
          <a:xfrm>
            <a:off x="464233" y="1474540"/>
            <a:ext cx="6921305" cy="369332"/>
          </a:xfrm>
          <a:prstGeom prst="rect">
            <a:avLst/>
          </a:prstGeom>
          <a:noFill/>
        </p:spPr>
        <p:txBody>
          <a:bodyPr wrap="square" rtlCol="0">
            <a:spAutoFit/>
          </a:bodyPr>
          <a:lstStyle/>
          <a:p>
            <a:r>
              <a:rPr lang="vi-VN" dirty="0" smtClean="0"/>
              <a:t>Aldehyt cinamic</a:t>
            </a:r>
            <a:endParaRPr lang="en-US" dirty="0"/>
          </a:p>
        </p:txBody>
      </p:sp>
      <p:sp>
        <p:nvSpPr>
          <p:cNvPr id="5" name="TextBox 4"/>
          <p:cNvSpPr txBox="1"/>
          <p:nvPr/>
        </p:nvSpPr>
        <p:spPr>
          <a:xfrm>
            <a:off x="365760" y="2489982"/>
            <a:ext cx="5978769" cy="646331"/>
          </a:xfrm>
          <a:prstGeom prst="rect">
            <a:avLst/>
          </a:prstGeom>
          <a:noFill/>
        </p:spPr>
        <p:txBody>
          <a:bodyPr wrap="square" rtlCol="0">
            <a:spAutoFit/>
          </a:bodyPr>
          <a:lstStyle/>
          <a:p>
            <a:r>
              <a:rPr lang="vi-VN" dirty="0" smtClean="0"/>
              <a:t>Benzaldehyt+ acetaldehyt = Cinamaldrhyt</a:t>
            </a:r>
          </a:p>
          <a:p>
            <a:r>
              <a:rPr lang="vi-VN" dirty="0" smtClean="0"/>
              <a:t>(</a:t>
            </a:r>
            <a:r>
              <a:rPr lang="vi-VN" i="1" dirty="0" smtClean="0"/>
              <a:t>Schimmel &amp; Co 1893</a:t>
            </a:r>
            <a:r>
              <a:rPr lang="vi-VN" dirty="0" smtClean="0"/>
              <a:t>)</a:t>
            </a:r>
            <a:endParaRPr lang="en-US" dirty="0"/>
          </a:p>
        </p:txBody>
      </p:sp>
    </p:spTree>
    <p:extLst>
      <p:ext uri="{BB962C8B-B14F-4D97-AF65-F5344CB8AC3E}">
        <p14:creationId xmlns:p14="http://schemas.microsoft.com/office/powerpoint/2010/main" val="1505749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437" y="633046"/>
            <a:ext cx="10860258" cy="2585323"/>
          </a:xfrm>
          <a:prstGeom prst="rect">
            <a:avLst/>
          </a:prstGeom>
          <a:noFill/>
        </p:spPr>
        <p:txBody>
          <a:bodyPr wrap="square" rtlCol="0">
            <a:spAutoFit/>
          </a:bodyPr>
          <a:lstStyle/>
          <a:p>
            <a:pPr marL="342900" indent="-342900">
              <a:buAutoNum type="arabicPeriod"/>
            </a:pPr>
            <a:r>
              <a:rPr lang="vi-VN" dirty="0" smtClean="0"/>
              <a:t>Dựa vào độ sôi của thành phần muốn tách</a:t>
            </a:r>
          </a:p>
          <a:p>
            <a:pPr marL="342900" indent="-342900">
              <a:buAutoNum type="arabicPeriod"/>
            </a:pPr>
            <a:r>
              <a:rPr lang="vi-VN" dirty="0" smtClean="0"/>
              <a:t>Kết tinh trong môi trường lạnh</a:t>
            </a:r>
          </a:p>
          <a:p>
            <a:r>
              <a:rPr lang="vi-VN" dirty="0" smtClean="0"/>
              <a:t>Mentol trong tinh dầu Bạc hà</a:t>
            </a:r>
          </a:p>
          <a:p>
            <a:r>
              <a:rPr lang="vi-VN" dirty="0" smtClean="0"/>
              <a:t>Camphor trong tinh dầu Long não</a:t>
            </a:r>
          </a:p>
          <a:p>
            <a:r>
              <a:rPr lang="vi-VN" dirty="0" smtClean="0"/>
              <a:t>Anethol trong tinh dầu Hồi</a:t>
            </a:r>
          </a:p>
          <a:p>
            <a:r>
              <a:rPr lang="vi-VN" dirty="0" smtClean="0"/>
              <a:t>3. Tạo thành chất trung gian</a:t>
            </a:r>
          </a:p>
          <a:p>
            <a:r>
              <a:rPr lang="vi-VN" dirty="0" smtClean="0"/>
              <a:t>Eugenol từ tinh dầu hương nhu trắng</a:t>
            </a:r>
          </a:p>
          <a:p>
            <a:r>
              <a:rPr lang="vi-VN" dirty="0" smtClean="0"/>
              <a:t>4. Tạo thành chất phức hợp</a:t>
            </a:r>
          </a:p>
          <a:p>
            <a:r>
              <a:rPr lang="vi-VN" dirty="0" smtClean="0"/>
              <a:t>Eucalyptol (1.8. Cineol) Từ tinh dầu Bạch đàn và Tràm</a:t>
            </a:r>
            <a:endParaRPr lang="en-US" dirty="0"/>
          </a:p>
        </p:txBody>
      </p:sp>
    </p:spTree>
    <p:extLst>
      <p:ext uri="{BB962C8B-B14F-4D97-AF65-F5344CB8AC3E}">
        <p14:creationId xmlns:p14="http://schemas.microsoft.com/office/powerpoint/2010/main" val="731223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0160" y="478302"/>
            <a:ext cx="10002129" cy="369332"/>
          </a:xfrm>
          <a:prstGeom prst="rect">
            <a:avLst/>
          </a:prstGeom>
          <a:noFill/>
        </p:spPr>
        <p:txBody>
          <a:bodyPr wrap="square" rtlCol="0">
            <a:spAutoFit/>
          </a:bodyPr>
          <a:lstStyle/>
          <a:p>
            <a:r>
              <a:rPr lang="vi-VN" b="1" dirty="0" smtClean="0"/>
              <a:t>TỎNG HỢP, BÁN TỔNG HỢP MỘT SỐ CHẤT THƠM</a:t>
            </a:r>
            <a:endParaRPr lang="en-US" b="1" dirty="0"/>
          </a:p>
        </p:txBody>
      </p:sp>
    </p:spTree>
    <p:extLst>
      <p:ext uri="{BB962C8B-B14F-4D97-AF65-F5344CB8AC3E}">
        <p14:creationId xmlns:p14="http://schemas.microsoft.com/office/powerpoint/2010/main" val="3553235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a:solidFill>
                  <a:srgbClr val="FFFF00"/>
                </a:solidFill>
                <a:latin typeface="Times New Roman" panose="02020603050405020304" pitchFamily="18" charset="0"/>
                <a:cs typeface="Times New Roman" panose="02020603050405020304" pitchFamily="18" charset="0"/>
              </a:rPr>
              <a:t>Hệ</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thống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cất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tinh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dầu</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quy</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mô</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lớn</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278967"/>
            <a:ext cx="6097531" cy="457903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517" y="2278967"/>
            <a:ext cx="6030483" cy="4528682"/>
          </a:xfrm>
          <a:prstGeom prst="rect">
            <a:avLst/>
          </a:prstGeom>
        </p:spPr>
      </p:pic>
    </p:spTree>
    <p:extLst>
      <p:ext uri="{BB962C8B-B14F-4D97-AF65-F5344CB8AC3E}">
        <p14:creationId xmlns:p14="http://schemas.microsoft.com/office/powerpoint/2010/main" val="3606702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2682240" cy="1128468"/>
          </a:xfrm>
        </p:spPr>
        <p:txBody>
          <a:bodyPr>
            <a:normAutofit/>
          </a:bodyPr>
          <a:lstStyle/>
          <a:p>
            <a:r>
              <a:rPr lang="en-US" dirty="0" smtClean="0">
                <a:solidFill>
                  <a:srgbClr val="0000CC"/>
                </a:solidFill>
              </a:rPr>
              <a:t>Vanillin</a:t>
            </a:r>
            <a:endParaRPr lang="en-US" dirty="0">
              <a:solidFill>
                <a:srgbClr val="0000CC"/>
              </a:solidFill>
            </a:endParaRPr>
          </a:p>
        </p:txBody>
      </p:sp>
      <p:pic>
        <p:nvPicPr>
          <p:cNvPr id="4" name="Picture 3" descr="File:Isoeugenol.sv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34645" y="4000891"/>
            <a:ext cx="3038475" cy="1019175"/>
          </a:xfrm>
          <a:prstGeom prst="rect">
            <a:avLst/>
          </a:prstGeom>
          <a:noFill/>
          <a:ln>
            <a:noFill/>
          </a:ln>
        </p:spPr>
      </p:pic>
      <p:sp>
        <p:nvSpPr>
          <p:cNvPr id="6" name="TextBox 5"/>
          <p:cNvSpPr txBox="1"/>
          <p:nvPr/>
        </p:nvSpPr>
        <p:spPr>
          <a:xfrm>
            <a:off x="3756073" y="747686"/>
            <a:ext cx="4909625" cy="707886"/>
          </a:xfrm>
          <a:prstGeom prst="rect">
            <a:avLst/>
          </a:prstGeom>
          <a:noFill/>
        </p:spPr>
        <p:txBody>
          <a:bodyPr wrap="square" rtlCol="0">
            <a:spAutoFit/>
          </a:bodyPr>
          <a:lstStyle/>
          <a:p>
            <a:r>
              <a:rPr lang="en-US" sz="4000" dirty="0" err="1" smtClean="0"/>
              <a:t>Tổng</a:t>
            </a:r>
            <a:r>
              <a:rPr lang="en-US" sz="4000" dirty="0" smtClean="0"/>
              <a:t> </a:t>
            </a:r>
            <a:r>
              <a:rPr lang="en-US" sz="4000" dirty="0" err="1" smtClean="0"/>
              <a:t>hợp</a:t>
            </a:r>
            <a:r>
              <a:rPr lang="en-US" sz="4000" dirty="0" smtClean="0"/>
              <a:t> </a:t>
            </a:r>
            <a:r>
              <a:rPr lang="en-US" sz="4000" dirty="0" err="1" smtClean="0"/>
              <a:t>từ</a:t>
            </a:r>
            <a:r>
              <a:rPr lang="en-US" sz="4000" dirty="0" smtClean="0"/>
              <a:t> </a:t>
            </a:r>
            <a:r>
              <a:rPr lang="en-US" sz="4000" dirty="0" err="1" smtClean="0"/>
              <a:t>Eugenol</a:t>
            </a:r>
            <a:endParaRPr lang="en-US" sz="4000" i="1" dirty="0"/>
          </a:p>
        </p:txBody>
      </p:sp>
      <p:cxnSp>
        <p:nvCxnSpPr>
          <p:cNvPr id="8" name="Straight Arrow Connector 7"/>
          <p:cNvCxnSpPr/>
          <p:nvPr/>
        </p:nvCxnSpPr>
        <p:spPr>
          <a:xfrm flipV="1">
            <a:off x="4669265" y="3805310"/>
            <a:ext cx="3488788" cy="1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24269" y="3719903"/>
            <a:ext cx="876300" cy="1438275"/>
          </a:xfrm>
          <a:prstGeom prst="rect">
            <a:avLst/>
          </a:prstGeom>
        </p:spPr>
      </p:pic>
      <p:pic>
        <p:nvPicPr>
          <p:cNvPr id="11" name="Picture 10" descr="File:Vanillin2.sv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9305778" y="3300924"/>
            <a:ext cx="1714500" cy="1866900"/>
          </a:xfrm>
          <a:prstGeom prst="rect">
            <a:avLst/>
          </a:prstGeom>
          <a:noFill/>
          <a:ln>
            <a:noFill/>
          </a:ln>
        </p:spPr>
      </p:pic>
      <p:sp>
        <p:nvSpPr>
          <p:cNvPr id="13" name="TextBox 12"/>
          <p:cNvSpPr txBox="1"/>
          <p:nvPr/>
        </p:nvSpPr>
        <p:spPr>
          <a:xfrm>
            <a:off x="4303505" y="5123851"/>
            <a:ext cx="4220308" cy="1569660"/>
          </a:xfrm>
          <a:prstGeom prst="rect">
            <a:avLst/>
          </a:prstGeom>
          <a:noFill/>
        </p:spPr>
        <p:txBody>
          <a:bodyPr wrap="square" rtlCol="0">
            <a:spAutoFit/>
          </a:bodyPr>
          <a:lstStyle/>
          <a:p>
            <a:pPr marL="285750" indent="-285750">
              <a:buFontTx/>
              <a:buChar char="-"/>
            </a:pPr>
            <a:r>
              <a:rPr lang="en-US" sz="3200" dirty="0" err="1" smtClean="0"/>
              <a:t>Phản</a:t>
            </a:r>
            <a:r>
              <a:rPr lang="en-US" sz="3200" dirty="0" smtClean="0"/>
              <a:t> </a:t>
            </a:r>
            <a:r>
              <a:rPr lang="en-US" sz="3200" dirty="0" err="1" smtClean="0"/>
              <a:t>ứng</a:t>
            </a:r>
            <a:r>
              <a:rPr lang="en-US" sz="3200" dirty="0" smtClean="0"/>
              <a:t> oxy </a:t>
            </a:r>
            <a:r>
              <a:rPr lang="en-US" sz="3200" dirty="0" err="1" smtClean="0"/>
              <a:t>hóa</a:t>
            </a:r>
            <a:endParaRPr lang="en-US" sz="3200" dirty="0" smtClean="0"/>
          </a:p>
          <a:p>
            <a:pPr marL="285750" indent="-285750">
              <a:buFontTx/>
              <a:buChar char="-"/>
            </a:pPr>
            <a:r>
              <a:rPr lang="en-US" sz="3200" dirty="0" err="1" smtClean="0"/>
              <a:t>Tách</a:t>
            </a:r>
            <a:r>
              <a:rPr lang="en-US" sz="3200" dirty="0" smtClean="0"/>
              <a:t> </a:t>
            </a:r>
            <a:r>
              <a:rPr lang="en-US" sz="3200" dirty="0" err="1" smtClean="0"/>
              <a:t>chiết</a:t>
            </a:r>
            <a:endParaRPr lang="en-US" sz="3200" dirty="0" smtClean="0"/>
          </a:p>
          <a:p>
            <a:pPr marL="285750" indent="-285750">
              <a:buFontTx/>
              <a:buChar char="-"/>
            </a:pPr>
            <a:r>
              <a:rPr lang="en-US" sz="3200" dirty="0" err="1" smtClean="0"/>
              <a:t>Kết</a:t>
            </a:r>
            <a:r>
              <a:rPr lang="en-US" sz="3200" dirty="0" smtClean="0"/>
              <a:t> </a:t>
            </a:r>
            <a:r>
              <a:rPr lang="en-US" sz="3200" dirty="0" err="1" smtClean="0"/>
              <a:t>tinh</a:t>
            </a:r>
            <a:endParaRPr lang="en-US" sz="3200" dirty="0"/>
          </a:p>
        </p:txBody>
      </p:sp>
      <p:sp>
        <p:nvSpPr>
          <p:cNvPr id="14" name="TextBox 13"/>
          <p:cNvSpPr txBox="1"/>
          <p:nvPr/>
        </p:nvSpPr>
        <p:spPr>
          <a:xfrm>
            <a:off x="759655" y="5744802"/>
            <a:ext cx="2138289" cy="584775"/>
          </a:xfrm>
          <a:prstGeom prst="rect">
            <a:avLst/>
          </a:prstGeom>
          <a:noFill/>
        </p:spPr>
        <p:txBody>
          <a:bodyPr wrap="square" rtlCol="0">
            <a:spAutoFit/>
          </a:bodyPr>
          <a:lstStyle/>
          <a:p>
            <a:r>
              <a:rPr lang="en-US" sz="3200" dirty="0" err="1" smtClean="0"/>
              <a:t>Isoeugenol</a:t>
            </a:r>
            <a:endParaRPr lang="en-US" sz="3200" dirty="0"/>
          </a:p>
        </p:txBody>
      </p:sp>
      <p:sp>
        <p:nvSpPr>
          <p:cNvPr id="15" name="TextBox 14"/>
          <p:cNvSpPr txBox="1"/>
          <p:nvPr/>
        </p:nvSpPr>
        <p:spPr>
          <a:xfrm>
            <a:off x="9453489" y="5744803"/>
            <a:ext cx="1419079" cy="584775"/>
          </a:xfrm>
          <a:prstGeom prst="rect">
            <a:avLst/>
          </a:prstGeom>
          <a:noFill/>
        </p:spPr>
        <p:txBody>
          <a:bodyPr wrap="square" rtlCol="0">
            <a:spAutoFit/>
          </a:bodyPr>
          <a:lstStyle/>
          <a:p>
            <a:r>
              <a:rPr lang="en-US" sz="3200" dirty="0" smtClean="0"/>
              <a:t>Vanillin</a:t>
            </a:r>
            <a:endParaRPr lang="en-US" sz="3200" dirty="0"/>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137" y="1932845"/>
            <a:ext cx="3637490" cy="1450449"/>
          </a:xfrm>
          <a:prstGeom prst="rect">
            <a:avLst/>
          </a:prstGeom>
        </p:spPr>
      </p:pic>
      <p:sp>
        <p:nvSpPr>
          <p:cNvPr id="19" name="TextBox 18"/>
          <p:cNvSpPr txBox="1"/>
          <p:nvPr/>
        </p:nvSpPr>
        <p:spPr>
          <a:xfrm>
            <a:off x="2513087" y="2578851"/>
            <a:ext cx="1730327" cy="584775"/>
          </a:xfrm>
          <a:prstGeom prst="rect">
            <a:avLst/>
          </a:prstGeom>
          <a:noFill/>
        </p:spPr>
        <p:txBody>
          <a:bodyPr wrap="square" rtlCol="0">
            <a:spAutoFit/>
          </a:bodyPr>
          <a:lstStyle/>
          <a:p>
            <a:r>
              <a:rPr lang="en-US" sz="3200" dirty="0" err="1" smtClean="0"/>
              <a:t>eugenol</a:t>
            </a:r>
            <a:endParaRPr lang="en-US" sz="3200" dirty="0"/>
          </a:p>
        </p:txBody>
      </p:sp>
      <p:sp>
        <p:nvSpPr>
          <p:cNvPr id="20" name="TextBox 19"/>
          <p:cNvSpPr txBox="1"/>
          <p:nvPr/>
        </p:nvSpPr>
        <p:spPr>
          <a:xfrm>
            <a:off x="5052150" y="3138896"/>
            <a:ext cx="3670459" cy="738664"/>
          </a:xfrm>
          <a:prstGeom prst="rect">
            <a:avLst/>
          </a:prstGeom>
          <a:noFill/>
        </p:spPr>
        <p:txBody>
          <a:bodyPr wrap="square" rtlCol="0">
            <a:spAutoFit/>
          </a:bodyPr>
          <a:lstStyle/>
          <a:p>
            <a:r>
              <a:rPr lang="en-US" sz="2400" dirty="0" smtClean="0"/>
              <a:t>(</a:t>
            </a:r>
            <a:r>
              <a:rPr lang="en-US" sz="2400" i="1" dirty="0" smtClean="0"/>
              <a:t>E. Erlenmeyer -1876)</a:t>
            </a:r>
          </a:p>
          <a:p>
            <a:endParaRPr lang="en-US" dirty="0"/>
          </a:p>
        </p:txBody>
      </p:sp>
    </p:spTree>
    <p:extLst>
      <p:ext uri="{BB962C8B-B14F-4D97-AF65-F5344CB8AC3E}">
        <p14:creationId xmlns:p14="http://schemas.microsoft.com/office/powerpoint/2010/main" val="952895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116" y="182880"/>
            <a:ext cx="8384345" cy="461665"/>
          </a:xfrm>
          <a:prstGeom prst="rect">
            <a:avLst/>
          </a:prstGeom>
          <a:noFill/>
        </p:spPr>
        <p:txBody>
          <a:bodyPr wrap="square" rtlCol="0">
            <a:spAutoFit/>
          </a:bodyPr>
          <a:lstStyle/>
          <a:p>
            <a:r>
              <a:rPr lang="vi-VN" sz="2400" dirty="0" smtClean="0"/>
              <a:t>NGUỒN TINH DẦU GIÀU EUGENOL</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68832"/>
            <a:ext cx="4304714" cy="59891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983235">
            <a:off x="2933835" y="2523587"/>
            <a:ext cx="6720139" cy="2679655"/>
          </a:xfrm>
          <a:prstGeom prst="rect">
            <a:avLst/>
          </a:prstGeom>
        </p:spPr>
      </p:pic>
    </p:spTree>
    <p:extLst>
      <p:ext uri="{BB962C8B-B14F-4D97-AF65-F5344CB8AC3E}">
        <p14:creationId xmlns:p14="http://schemas.microsoft.com/office/powerpoint/2010/main" val="1114185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75" y="1364785"/>
            <a:ext cx="1314450" cy="1343025"/>
          </a:xfrm>
          <a:prstGeom prst="rect">
            <a:avLst/>
          </a:prstGeom>
        </p:spPr>
      </p:pic>
    </p:spTree>
    <p:extLst>
      <p:ext uri="{BB962C8B-B14F-4D97-AF65-F5344CB8AC3E}">
        <p14:creationId xmlns:p14="http://schemas.microsoft.com/office/powerpoint/2010/main" val="2900851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775" y="623799"/>
            <a:ext cx="10578905" cy="584775"/>
          </a:xfrm>
          <a:prstGeom prst="rect">
            <a:avLst/>
          </a:prstGeom>
          <a:noFill/>
        </p:spPr>
        <p:txBody>
          <a:bodyPr wrap="square" rtlCol="0">
            <a:spAutoFit/>
          </a:bodyPr>
          <a:lstStyle/>
          <a:p>
            <a:r>
              <a:rPr lang="vi-VN" sz="3200" b="1" dirty="0" smtClean="0"/>
              <a:t>MỘT SỐ NGUYÊN </a:t>
            </a:r>
            <a:r>
              <a:rPr lang="vi-VN" sz="3200" b="1" dirty="0" smtClean="0"/>
              <a:t>LIỆU</a:t>
            </a:r>
            <a:r>
              <a:rPr lang="en-US" sz="3200" b="1" dirty="0" smtClean="0"/>
              <a:t> </a:t>
            </a:r>
            <a:r>
              <a:rPr lang="en-US" sz="3200" b="1" dirty="0" smtClean="0">
                <a:latin typeface="Arial" panose="020B0604020202020204" pitchFamily="34" charset="0"/>
                <a:cs typeface="Arial" panose="020B0604020202020204" pitchFamily="34" charset="0"/>
              </a:rPr>
              <a:t>CHO</a:t>
            </a:r>
            <a:r>
              <a:rPr lang="en-US" sz="3200" b="1" dirty="0" smtClean="0"/>
              <a:t> </a:t>
            </a:r>
            <a:r>
              <a:rPr lang="vi-VN" sz="3200" b="1" dirty="0" smtClean="0"/>
              <a:t>TINH </a:t>
            </a:r>
            <a:r>
              <a:rPr lang="vi-VN" sz="3200" b="1" dirty="0" smtClean="0"/>
              <a:t>DẦU Ở VIỆT NAM </a:t>
            </a:r>
            <a:endParaRPr lang="en-US" sz="3200" b="1" dirty="0"/>
          </a:p>
        </p:txBody>
      </p:sp>
      <p:sp>
        <p:nvSpPr>
          <p:cNvPr id="5" name="TextBox 4"/>
          <p:cNvSpPr txBox="1"/>
          <p:nvPr/>
        </p:nvSpPr>
        <p:spPr>
          <a:xfrm>
            <a:off x="731520" y="1434905"/>
            <a:ext cx="8384345" cy="461665"/>
          </a:xfrm>
          <a:prstGeom prst="rect">
            <a:avLst/>
          </a:prstGeom>
          <a:noFill/>
        </p:spPr>
        <p:txBody>
          <a:bodyPr wrap="square" rtlCol="0">
            <a:spAutoFit/>
          </a:bodyPr>
          <a:lstStyle/>
          <a:p>
            <a:r>
              <a:rPr lang="vi-VN" sz="2400" dirty="0" smtClean="0"/>
              <a:t>NGUỒN TINH DẦU CHO CÁC CHẤT ĐỊNH HƯƠNG</a:t>
            </a:r>
            <a:endParaRPr lang="en-US" sz="2400" dirty="0"/>
          </a:p>
        </p:txBody>
      </p:sp>
      <p:sp>
        <p:nvSpPr>
          <p:cNvPr id="6" name="TextBox 5"/>
          <p:cNvSpPr txBox="1"/>
          <p:nvPr/>
        </p:nvSpPr>
        <p:spPr>
          <a:xfrm>
            <a:off x="731520" y="2620963"/>
            <a:ext cx="6091311" cy="2862322"/>
          </a:xfrm>
          <a:prstGeom prst="rect">
            <a:avLst/>
          </a:prstGeom>
          <a:noFill/>
        </p:spPr>
        <p:txBody>
          <a:bodyPr wrap="square" rtlCol="0">
            <a:spAutoFit/>
          </a:bodyPr>
          <a:lstStyle/>
          <a:p>
            <a:pPr>
              <a:lnSpc>
                <a:spcPct val="150000"/>
              </a:lnSpc>
            </a:pPr>
            <a:r>
              <a:rPr lang="vi-VN" sz="2400" dirty="0" smtClean="0"/>
              <a:t>Trầm hương</a:t>
            </a:r>
          </a:p>
          <a:p>
            <a:pPr>
              <a:lnSpc>
                <a:spcPct val="150000"/>
              </a:lnSpc>
            </a:pPr>
            <a:r>
              <a:rPr lang="vi-VN" sz="2400" dirty="0" smtClean="0"/>
              <a:t>Sau </a:t>
            </a:r>
            <a:r>
              <a:rPr lang="vi-VN" sz="2400" dirty="0" smtClean="0"/>
              <a:t>sau</a:t>
            </a:r>
          </a:p>
          <a:p>
            <a:pPr>
              <a:lnSpc>
                <a:spcPct val="150000"/>
              </a:lnSpc>
            </a:pPr>
            <a:r>
              <a:rPr lang="vi-VN" sz="2400" dirty="0" smtClean="0"/>
              <a:t>Hoắc hương</a:t>
            </a:r>
          </a:p>
          <a:p>
            <a:pPr>
              <a:lnSpc>
                <a:spcPct val="150000"/>
              </a:lnSpc>
            </a:pPr>
            <a:r>
              <a:rPr lang="vi-VN" sz="2400" dirty="0" smtClean="0"/>
              <a:t>Thổ hoắc hương</a:t>
            </a:r>
          </a:p>
          <a:p>
            <a:pPr>
              <a:lnSpc>
                <a:spcPct val="150000"/>
              </a:lnSpc>
            </a:pPr>
            <a:r>
              <a:rPr lang="vi-VN" sz="2400" dirty="0" smtClean="0"/>
              <a:t>Hương bài</a:t>
            </a:r>
            <a:endParaRPr lang="en-US" sz="2400" dirty="0"/>
          </a:p>
        </p:txBody>
      </p:sp>
    </p:spTree>
    <p:extLst>
      <p:ext uri="{BB962C8B-B14F-4D97-AF65-F5344CB8AC3E}">
        <p14:creationId xmlns:p14="http://schemas.microsoft.com/office/powerpoint/2010/main" val="29719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2032" y="0"/>
            <a:ext cx="4929968" cy="6858000"/>
          </a:xfrm>
          <a:prstGeom prst="rect">
            <a:avLst/>
          </a:prstGeom>
        </p:spPr>
      </p:pic>
    </p:spTree>
    <p:extLst>
      <p:ext uri="{BB962C8B-B14F-4D97-AF65-F5344CB8AC3E}">
        <p14:creationId xmlns:p14="http://schemas.microsoft.com/office/powerpoint/2010/main" val="40861984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839" y="196949"/>
            <a:ext cx="8384345" cy="461665"/>
          </a:xfrm>
          <a:prstGeom prst="rect">
            <a:avLst/>
          </a:prstGeom>
          <a:noFill/>
        </p:spPr>
        <p:txBody>
          <a:bodyPr wrap="square" rtlCol="0">
            <a:spAutoFit/>
          </a:bodyPr>
          <a:lstStyle/>
          <a:p>
            <a:r>
              <a:rPr lang="vi-VN" sz="2400" dirty="0" smtClean="0"/>
              <a:t>NGUỒN TINH DẦU GIÀU CINEOL (EUCALYPTOL)</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784" y="774674"/>
            <a:ext cx="4072811" cy="3003698"/>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030" y="3585868"/>
            <a:ext cx="4072811" cy="300369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7959" y="0"/>
            <a:ext cx="4374041" cy="608332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74674"/>
            <a:ext cx="4374041" cy="6083326"/>
          </a:xfrm>
          <a:prstGeom prst="rect">
            <a:avLst/>
          </a:prstGeom>
        </p:spPr>
      </p:pic>
      <p:sp>
        <p:nvSpPr>
          <p:cNvPr id="11" name="TextBox 10"/>
          <p:cNvSpPr txBox="1"/>
          <p:nvPr/>
        </p:nvSpPr>
        <p:spPr>
          <a:xfrm>
            <a:off x="7554350" y="6302326"/>
            <a:ext cx="4637649" cy="646331"/>
          </a:xfrm>
          <a:prstGeom prst="rect">
            <a:avLst/>
          </a:prstGeom>
          <a:noFill/>
        </p:spPr>
        <p:txBody>
          <a:bodyPr wrap="square" rtlCol="0">
            <a:spAutoFit/>
          </a:bodyPr>
          <a:lstStyle/>
          <a:p>
            <a:r>
              <a:rPr lang="vi-VN" dirty="0" smtClean="0"/>
              <a:t>Cất tinh dầu tràm bớt 30% tăng 20% Cineol</a:t>
            </a:r>
          </a:p>
          <a:p>
            <a:endParaRPr lang="en-US" dirty="0"/>
          </a:p>
        </p:txBody>
      </p:sp>
    </p:spTree>
    <p:extLst>
      <p:ext uri="{BB962C8B-B14F-4D97-AF65-F5344CB8AC3E}">
        <p14:creationId xmlns:p14="http://schemas.microsoft.com/office/powerpoint/2010/main" val="2051005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5501" y="858129"/>
            <a:ext cx="8384345" cy="461665"/>
          </a:xfrm>
          <a:prstGeom prst="rect">
            <a:avLst/>
          </a:prstGeom>
          <a:noFill/>
        </p:spPr>
        <p:txBody>
          <a:bodyPr wrap="square" rtlCol="0">
            <a:spAutoFit/>
          </a:bodyPr>
          <a:lstStyle/>
          <a:p>
            <a:r>
              <a:rPr lang="vi-VN" sz="2400" dirty="0" smtClean="0"/>
              <a:t>NGUỒN TINH DẦU GIÀU BORNEOL</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2812" y="0"/>
            <a:ext cx="4929188" cy="6858000"/>
          </a:xfrm>
          <a:prstGeom prst="rect">
            <a:avLst/>
          </a:prstGeom>
        </p:spPr>
      </p:pic>
    </p:spTree>
    <p:extLst>
      <p:ext uri="{BB962C8B-B14F-4D97-AF65-F5344CB8AC3E}">
        <p14:creationId xmlns:p14="http://schemas.microsoft.com/office/powerpoint/2010/main" val="30959218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674055" y="6315223"/>
            <a:ext cx="8458200" cy="1470025"/>
          </a:xfrm>
        </p:spPr>
        <p:txBody>
          <a:bodyPr>
            <a:normAutofit fontScale="90000"/>
          </a:bodyPr>
          <a:lstStyle/>
          <a:p>
            <a:pPr algn="l">
              <a:lnSpc>
                <a:spcPct val="150000"/>
              </a:lnSpc>
            </a:pPr>
            <a:r>
              <a:rPr lang="en-US" sz="2200" dirty="0">
                <a:solidFill>
                  <a:srgbClr val="FFFF00"/>
                </a:solidFill>
              </a:rPr>
              <a:t/>
            </a:r>
            <a:br>
              <a:rPr lang="en-US" sz="2200" dirty="0">
                <a:solidFill>
                  <a:srgbClr val="FFFF00"/>
                </a:solidFill>
              </a:rPr>
            </a:br>
            <a:r>
              <a:rPr lang="en-US" sz="2200" b="1" dirty="0">
                <a:solidFill>
                  <a:srgbClr val="FFFF00"/>
                </a:solidFill>
                <a:latin typeface="Arial" panose="020B0604020202020204" pitchFamily="34" charset="0"/>
                <a:cs typeface="Arial" panose="020B0604020202020204" pitchFamily="34" charset="0"/>
              </a:rPr>
              <a:t>TÊN TINH DẦU </a:t>
            </a:r>
            <a:r>
              <a:rPr lang="en-US" sz="2200" b="1" dirty="0" smtClean="0">
                <a:solidFill>
                  <a:srgbClr val="FFFF00"/>
                </a:solidFill>
                <a:latin typeface="Arial" panose="020B0604020202020204" pitchFamily="34" charset="0"/>
                <a:cs typeface="Arial" panose="020B0604020202020204" pitchFamily="34" charset="0"/>
              </a:rPr>
              <a:t>- TÊN </a:t>
            </a:r>
            <a:r>
              <a:rPr lang="en-US" sz="2200" b="1" dirty="0">
                <a:solidFill>
                  <a:srgbClr val="FFFF00"/>
                </a:solidFill>
                <a:latin typeface="Arial" panose="020B0604020202020204" pitchFamily="34" charset="0"/>
                <a:cs typeface="Arial" panose="020B0604020202020204" pitchFamily="34" charset="0"/>
              </a:rPr>
              <a:t>CÂY</a:t>
            </a:r>
            <a:br>
              <a:rPr lang="en-US" sz="2200" b="1"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khoa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học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khác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NGUỒN GỐC</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Từ</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cây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gì</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chenotyp</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bộ</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phận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được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lấy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ra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bằng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SẢN LƯỢNG, PHÂN BỐ</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Tinh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dầu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nguyên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liệu</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THÀNH PHẦN</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TÍNH CHẤT</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Mùi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màu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tỷ</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trọng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góc</a:t>
            </a:r>
            <a:r>
              <a:rPr lang="en-US" sz="2200" dirty="0">
                <a:solidFill>
                  <a:srgbClr val="FFFF00"/>
                </a:solidFill>
                <a:latin typeface="Arial" panose="020B0604020202020204" pitchFamily="34" charset="0"/>
                <a:cs typeface="Arial" panose="020B0604020202020204" pitchFamily="34" charset="0"/>
              </a:rPr>
              <a:t> quay </a:t>
            </a:r>
            <a:r>
              <a:rPr lang="en-US" sz="2200" dirty="0" err="1">
                <a:solidFill>
                  <a:srgbClr val="FFFF00"/>
                </a:solidFill>
                <a:latin typeface="Arial" panose="020B0604020202020204" pitchFamily="34" charset="0"/>
                <a:cs typeface="Arial" panose="020B0604020202020204" pitchFamily="34" charset="0"/>
              </a:rPr>
              <a:t>cực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CÔNG DỤNG</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endParaRPr lang="en-US" sz="2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8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674055" y="6315223"/>
            <a:ext cx="8458200" cy="1470025"/>
          </a:xfrm>
        </p:spPr>
        <p:txBody>
          <a:bodyPr>
            <a:normAutofit fontScale="90000"/>
          </a:bodyPr>
          <a:lstStyle/>
          <a:p>
            <a:pPr algn="l">
              <a:lnSpc>
                <a:spcPct val="150000"/>
              </a:lnSpc>
            </a:pPr>
            <a:r>
              <a:rPr lang="en-US" sz="2200" dirty="0">
                <a:solidFill>
                  <a:srgbClr val="FFFF00"/>
                </a:solidFill>
              </a:rPr>
              <a:t/>
            </a:r>
            <a:br>
              <a:rPr lang="en-US" sz="2200" dirty="0">
                <a:solidFill>
                  <a:srgbClr val="FFFF00"/>
                </a:solidFill>
              </a:rPr>
            </a:br>
            <a:r>
              <a:rPr lang="en-US" sz="2200" b="1" dirty="0">
                <a:solidFill>
                  <a:srgbClr val="FFFF00"/>
                </a:solidFill>
                <a:latin typeface="Arial" panose="020B0604020202020204" pitchFamily="34" charset="0"/>
                <a:cs typeface="Arial" panose="020B0604020202020204" pitchFamily="34" charset="0"/>
              </a:rPr>
              <a:t>TÊN TINH DẦU </a:t>
            </a:r>
            <a:r>
              <a:rPr lang="en-US" sz="2200" b="1" dirty="0" smtClean="0">
                <a:solidFill>
                  <a:srgbClr val="FFFF00"/>
                </a:solidFill>
                <a:latin typeface="Arial" panose="020B0604020202020204" pitchFamily="34" charset="0"/>
                <a:cs typeface="Arial" panose="020B0604020202020204" pitchFamily="34" charset="0"/>
              </a:rPr>
              <a:t>- TÊN </a:t>
            </a:r>
            <a:r>
              <a:rPr lang="en-US" sz="2200" b="1" dirty="0">
                <a:solidFill>
                  <a:srgbClr val="FFFF00"/>
                </a:solidFill>
                <a:latin typeface="Arial" panose="020B0604020202020204" pitchFamily="34" charset="0"/>
                <a:cs typeface="Arial" panose="020B0604020202020204" pitchFamily="34" charset="0"/>
              </a:rPr>
              <a:t>CÂY</a:t>
            </a:r>
            <a:br>
              <a:rPr lang="en-US" sz="2200" b="1"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khoa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học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khác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NGUỒN GỐC</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Từ</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cây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gì</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chenotyp</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bộ</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phận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được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lấy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ra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bằng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SẢN LƯỢNG, PHÂN BỐ</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Tinh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dầu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nguyên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liệu</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THÀNH PHẦN</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TÍNH CHẤT</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Mùi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màu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tỷ</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trọng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góc</a:t>
            </a:r>
            <a:r>
              <a:rPr lang="en-US" sz="2200" dirty="0">
                <a:solidFill>
                  <a:srgbClr val="FFFF00"/>
                </a:solidFill>
                <a:latin typeface="Arial" panose="020B0604020202020204" pitchFamily="34" charset="0"/>
                <a:cs typeface="Arial" panose="020B0604020202020204" pitchFamily="34" charset="0"/>
              </a:rPr>
              <a:t> quay </a:t>
            </a:r>
            <a:r>
              <a:rPr lang="en-US" sz="2200" dirty="0" err="1">
                <a:solidFill>
                  <a:srgbClr val="FFFF00"/>
                </a:solidFill>
                <a:latin typeface="Arial" panose="020B0604020202020204" pitchFamily="34" charset="0"/>
                <a:cs typeface="Arial" panose="020B0604020202020204" pitchFamily="34" charset="0"/>
              </a:rPr>
              <a:t>cực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CÔNG DỤNG</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endParaRPr lang="en-US" sz="2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029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674055" y="6315223"/>
            <a:ext cx="8458200" cy="1470025"/>
          </a:xfrm>
        </p:spPr>
        <p:txBody>
          <a:bodyPr>
            <a:normAutofit fontScale="90000"/>
          </a:bodyPr>
          <a:lstStyle/>
          <a:p>
            <a:pPr algn="l">
              <a:lnSpc>
                <a:spcPct val="150000"/>
              </a:lnSpc>
            </a:pPr>
            <a:r>
              <a:rPr lang="en-US" sz="2200" dirty="0">
                <a:solidFill>
                  <a:srgbClr val="FFFF00"/>
                </a:solidFill>
              </a:rPr>
              <a:t/>
            </a:r>
            <a:br>
              <a:rPr lang="en-US" sz="2200" dirty="0">
                <a:solidFill>
                  <a:srgbClr val="FFFF00"/>
                </a:solidFill>
              </a:rPr>
            </a:br>
            <a:r>
              <a:rPr lang="en-US" sz="2200" b="1" dirty="0">
                <a:solidFill>
                  <a:srgbClr val="FFFF00"/>
                </a:solidFill>
                <a:latin typeface="Arial" panose="020B0604020202020204" pitchFamily="34" charset="0"/>
                <a:cs typeface="Arial" panose="020B0604020202020204" pitchFamily="34" charset="0"/>
              </a:rPr>
              <a:t>TÊN TINH DẦU </a:t>
            </a:r>
            <a:r>
              <a:rPr lang="en-US" sz="2200" b="1" dirty="0" smtClean="0">
                <a:solidFill>
                  <a:srgbClr val="FFFF00"/>
                </a:solidFill>
                <a:latin typeface="Arial" panose="020B0604020202020204" pitchFamily="34" charset="0"/>
                <a:cs typeface="Arial" panose="020B0604020202020204" pitchFamily="34" charset="0"/>
              </a:rPr>
              <a:t>- TÊN </a:t>
            </a:r>
            <a:r>
              <a:rPr lang="en-US" sz="2200" b="1" dirty="0">
                <a:solidFill>
                  <a:srgbClr val="FFFF00"/>
                </a:solidFill>
                <a:latin typeface="Arial" panose="020B0604020202020204" pitchFamily="34" charset="0"/>
                <a:cs typeface="Arial" panose="020B0604020202020204" pitchFamily="34" charset="0"/>
              </a:rPr>
              <a:t>CÂY</a:t>
            </a:r>
            <a:br>
              <a:rPr lang="en-US" sz="2200" b="1"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khoa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học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khác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NGUỒN GỐC</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Từ</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cây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gì</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chenotyp</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bộ</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phận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được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lấy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ra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bằng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SẢN LƯỢNG, PHÂN BỐ</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Tinh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dầu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nguyên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liệu</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THÀNH PHẦN</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TÍNH CHẤT</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Mùi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màu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tỷ</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trọng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góc</a:t>
            </a:r>
            <a:r>
              <a:rPr lang="en-US" sz="2200" dirty="0">
                <a:solidFill>
                  <a:srgbClr val="FFFF00"/>
                </a:solidFill>
                <a:latin typeface="Arial" panose="020B0604020202020204" pitchFamily="34" charset="0"/>
                <a:cs typeface="Arial" panose="020B0604020202020204" pitchFamily="34" charset="0"/>
              </a:rPr>
              <a:t> quay </a:t>
            </a:r>
            <a:r>
              <a:rPr lang="en-US" sz="2200" dirty="0" err="1">
                <a:solidFill>
                  <a:srgbClr val="FFFF00"/>
                </a:solidFill>
                <a:latin typeface="Arial" panose="020B0604020202020204" pitchFamily="34" charset="0"/>
                <a:cs typeface="Arial" panose="020B0604020202020204" pitchFamily="34" charset="0"/>
              </a:rPr>
              <a:t>cực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CÔNG DỤNG</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endParaRPr lang="en-US" sz="2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872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Nguyên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liệu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đầu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vào</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377440"/>
            <a:ext cx="5966402" cy="448056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7582" y="2318854"/>
            <a:ext cx="6044418" cy="4539146"/>
          </a:xfrm>
          <a:prstGeom prst="rect">
            <a:avLst/>
          </a:prstGeom>
        </p:spPr>
      </p:pic>
    </p:spTree>
    <p:extLst>
      <p:ext uri="{BB962C8B-B14F-4D97-AF65-F5344CB8AC3E}">
        <p14:creationId xmlns:p14="http://schemas.microsoft.com/office/powerpoint/2010/main" val="1577776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674055" y="6315223"/>
            <a:ext cx="8458200" cy="1470025"/>
          </a:xfrm>
        </p:spPr>
        <p:txBody>
          <a:bodyPr>
            <a:normAutofit fontScale="90000"/>
          </a:bodyPr>
          <a:lstStyle/>
          <a:p>
            <a:pPr algn="l">
              <a:lnSpc>
                <a:spcPct val="150000"/>
              </a:lnSpc>
            </a:pPr>
            <a:r>
              <a:rPr lang="en-US" sz="2200" dirty="0">
                <a:solidFill>
                  <a:srgbClr val="FFFF00"/>
                </a:solidFill>
              </a:rPr>
              <a:t/>
            </a:r>
            <a:br>
              <a:rPr lang="en-US" sz="2200" dirty="0">
                <a:solidFill>
                  <a:srgbClr val="FFFF00"/>
                </a:solidFill>
              </a:rPr>
            </a:br>
            <a:r>
              <a:rPr lang="en-US" sz="2200" b="1" dirty="0">
                <a:solidFill>
                  <a:srgbClr val="FFFF00"/>
                </a:solidFill>
                <a:latin typeface="Arial" panose="020B0604020202020204" pitchFamily="34" charset="0"/>
                <a:cs typeface="Arial" panose="020B0604020202020204" pitchFamily="34" charset="0"/>
              </a:rPr>
              <a:t>TÊN TINH DẦU </a:t>
            </a:r>
            <a:r>
              <a:rPr lang="en-US" sz="2200" b="1" dirty="0" smtClean="0">
                <a:solidFill>
                  <a:srgbClr val="FFFF00"/>
                </a:solidFill>
                <a:latin typeface="Arial" panose="020B0604020202020204" pitchFamily="34" charset="0"/>
                <a:cs typeface="Arial" panose="020B0604020202020204" pitchFamily="34" charset="0"/>
              </a:rPr>
              <a:t>- TÊN </a:t>
            </a:r>
            <a:r>
              <a:rPr lang="en-US" sz="2200" b="1" dirty="0">
                <a:solidFill>
                  <a:srgbClr val="FFFF00"/>
                </a:solidFill>
                <a:latin typeface="Arial" panose="020B0604020202020204" pitchFamily="34" charset="0"/>
                <a:cs typeface="Arial" panose="020B0604020202020204" pitchFamily="34" charset="0"/>
              </a:rPr>
              <a:t>CÂY</a:t>
            </a:r>
            <a:br>
              <a:rPr lang="en-US" sz="2200" b="1"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khoa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học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khác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NGUỒN GỐC</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Từ</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cây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gì</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chenotyp</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bộ</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phận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được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lấy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ra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bằng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SẢN LƯỢNG, PHÂN BỐ</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Tinh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dầu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nguyên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liệu</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THÀNH PHẦN</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TÍNH CHẤT</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Mùi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màu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tỷ</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trọng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góc</a:t>
            </a:r>
            <a:r>
              <a:rPr lang="en-US" sz="2200" dirty="0">
                <a:solidFill>
                  <a:srgbClr val="FFFF00"/>
                </a:solidFill>
                <a:latin typeface="Arial" panose="020B0604020202020204" pitchFamily="34" charset="0"/>
                <a:cs typeface="Arial" panose="020B0604020202020204" pitchFamily="34" charset="0"/>
              </a:rPr>
              <a:t> quay </a:t>
            </a:r>
            <a:r>
              <a:rPr lang="en-US" sz="2200" dirty="0" err="1">
                <a:solidFill>
                  <a:srgbClr val="FFFF00"/>
                </a:solidFill>
                <a:latin typeface="Arial" panose="020B0604020202020204" pitchFamily="34" charset="0"/>
                <a:cs typeface="Arial" panose="020B0604020202020204" pitchFamily="34" charset="0"/>
              </a:rPr>
              <a:t>cực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CÔNG DỤNG</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endParaRPr lang="en-US" sz="2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656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Nồi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cất</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76049" y="0"/>
            <a:ext cx="5115951" cy="6812503"/>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0688"/>
            <a:ext cx="6880895" cy="5167312"/>
          </a:xfrm>
          <a:prstGeom prst="rect">
            <a:avLst/>
          </a:prstGeom>
        </p:spPr>
      </p:pic>
    </p:spTree>
    <p:extLst>
      <p:ext uri="{BB962C8B-B14F-4D97-AF65-F5344CB8AC3E}">
        <p14:creationId xmlns:p14="http://schemas.microsoft.com/office/powerpoint/2010/main" val="2478927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Làm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lạnh</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47024"/>
            <a:ext cx="6006905" cy="4510976"/>
          </a:xfrm>
          <a:prstGeom prst="rect">
            <a:avLst/>
          </a:prstGeom>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85095" y="2347024"/>
            <a:ext cx="6006906" cy="4510977"/>
          </a:xfrm>
        </p:spPr>
      </p:pic>
    </p:spTree>
    <p:extLst>
      <p:ext uri="{BB962C8B-B14F-4D97-AF65-F5344CB8AC3E}">
        <p14:creationId xmlns:p14="http://schemas.microsoft.com/office/powerpoint/2010/main" val="213385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Nồi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smtClean="0">
                <a:solidFill>
                  <a:srgbClr val="FFFF00"/>
                </a:solidFill>
                <a:latin typeface="Times New Roman" panose="02020603050405020304" pitchFamily="18" charset="0"/>
                <a:cs typeface="Times New Roman" panose="02020603050405020304" pitchFamily="18" charset="0"/>
              </a:rPr>
              <a:t>h</a:t>
            </a:r>
            <a:r>
              <a:rPr lang="vi-VN" sz="2400" b="1" dirty="0" smtClean="0">
                <a:solidFill>
                  <a:srgbClr val="FFFF00"/>
                </a:solidFill>
                <a:latin typeface="Times New Roman" panose="02020603050405020304" pitchFamily="18" charset="0"/>
                <a:cs typeface="Times New Roman" panose="02020603050405020304" pitchFamily="18" charset="0"/>
              </a:rPr>
              <a:t>ơ</a:t>
            </a:r>
            <a:r>
              <a:rPr lang="en-US" sz="2400" b="1" dirty="0" err="1" smtClean="0">
                <a:solidFill>
                  <a:srgbClr val="FFFF00"/>
                </a:solidFill>
                <a:latin typeface="Times New Roman" panose="02020603050405020304" pitchFamily="18" charset="0"/>
                <a:cs typeface="Times New Roman" panose="02020603050405020304" pitchFamily="18" charset="0"/>
              </a:rPr>
              <a:t>i</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a:solidFill>
                  <a:srgbClr val="FFFF00"/>
                </a:solidFill>
                <a:latin typeface="Times New Roman" panose="02020603050405020304" pitchFamily="18" charset="0"/>
                <a:cs typeface="Times New Roman" panose="02020603050405020304" pitchFamily="18" charset="0"/>
              </a:rPr>
              <a:t>&amp; </a:t>
            </a:r>
            <a:r>
              <a:rPr lang="en-US" sz="2400" b="1" dirty="0" err="1" smtClean="0">
                <a:solidFill>
                  <a:srgbClr val="FFFF00"/>
                </a:solidFill>
                <a:latin typeface="Times New Roman" panose="02020603050405020304" pitchFamily="18" charset="0"/>
                <a:cs typeface="Times New Roman" panose="02020603050405020304" pitchFamily="18" charset="0"/>
              </a:rPr>
              <a:t>bỏ</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bã</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8257" y="0"/>
            <a:ext cx="5133743" cy="683619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0281"/>
            <a:ext cx="6949440" cy="5218788"/>
          </a:xfrm>
          <a:prstGeom prst="rect">
            <a:avLst/>
          </a:prstGeom>
        </p:spPr>
      </p:pic>
    </p:spTree>
    <p:extLst>
      <p:ext uri="{BB962C8B-B14F-4D97-AF65-F5344CB8AC3E}">
        <p14:creationId xmlns:p14="http://schemas.microsoft.com/office/powerpoint/2010/main" val="670696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674055" y="6315223"/>
            <a:ext cx="8458200" cy="1470025"/>
          </a:xfrm>
        </p:spPr>
        <p:txBody>
          <a:bodyPr>
            <a:normAutofit fontScale="90000"/>
          </a:bodyPr>
          <a:lstStyle/>
          <a:p>
            <a:pPr algn="l">
              <a:lnSpc>
                <a:spcPct val="150000"/>
              </a:lnSpc>
            </a:pPr>
            <a:r>
              <a:rPr lang="en-US" sz="2200" dirty="0">
                <a:solidFill>
                  <a:srgbClr val="FFFF00"/>
                </a:solidFill>
              </a:rPr>
              <a:t/>
            </a:r>
            <a:br>
              <a:rPr lang="en-US" sz="2200" dirty="0">
                <a:solidFill>
                  <a:srgbClr val="FFFF00"/>
                </a:solidFill>
              </a:rPr>
            </a:br>
            <a:r>
              <a:rPr lang="en-US" sz="2200" b="1" dirty="0">
                <a:solidFill>
                  <a:srgbClr val="FFFF00"/>
                </a:solidFill>
                <a:latin typeface="Arial" panose="020B0604020202020204" pitchFamily="34" charset="0"/>
                <a:cs typeface="Arial" panose="020B0604020202020204" pitchFamily="34" charset="0"/>
              </a:rPr>
              <a:t>TÊN TINH DẦU </a:t>
            </a:r>
            <a:r>
              <a:rPr lang="en-US" sz="2200" b="1" dirty="0" smtClean="0">
                <a:solidFill>
                  <a:srgbClr val="FFFF00"/>
                </a:solidFill>
                <a:latin typeface="Arial" panose="020B0604020202020204" pitchFamily="34" charset="0"/>
                <a:cs typeface="Arial" panose="020B0604020202020204" pitchFamily="34" charset="0"/>
              </a:rPr>
              <a:t>- TÊN </a:t>
            </a:r>
            <a:r>
              <a:rPr lang="en-US" sz="2200" b="1" dirty="0">
                <a:solidFill>
                  <a:srgbClr val="FFFF00"/>
                </a:solidFill>
                <a:latin typeface="Arial" panose="020B0604020202020204" pitchFamily="34" charset="0"/>
                <a:cs typeface="Arial" panose="020B0604020202020204" pitchFamily="34" charset="0"/>
              </a:rPr>
              <a:t>CÂY</a:t>
            </a:r>
            <a:br>
              <a:rPr lang="en-US" sz="2200" b="1"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khoa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học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khác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NGUỒN GỐC</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Từ</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cây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gì</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chenotyp</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bộ</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phận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được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lấy</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ra</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bằng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cách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nào</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SẢN LƯỢNG, PHÂN BỐ</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Tinh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dầu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nguyên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liệu</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THÀNH PHẦN</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TÍNH CHẤT</a:t>
            </a:r>
            <a:br>
              <a:rPr lang="en-US" sz="2200" dirty="0">
                <a:solidFill>
                  <a:srgbClr val="FFFF00"/>
                </a:solidFill>
                <a:latin typeface="Arial" panose="020B0604020202020204" pitchFamily="34" charset="0"/>
                <a:cs typeface="Arial" panose="020B0604020202020204" pitchFamily="34" charset="0"/>
              </a:rPr>
            </a:br>
            <a:r>
              <a:rPr lang="en-US" sz="2200" dirty="0" err="1">
                <a:solidFill>
                  <a:srgbClr val="FFFF00"/>
                </a:solidFill>
                <a:latin typeface="Arial" panose="020B0604020202020204" pitchFamily="34" charset="0"/>
                <a:cs typeface="Arial" panose="020B0604020202020204" pitchFamily="34" charset="0"/>
              </a:rPr>
              <a:t>Mùi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màu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tỷ</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trọng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góc</a:t>
            </a:r>
            <a:r>
              <a:rPr lang="en-US" sz="2200" dirty="0">
                <a:solidFill>
                  <a:srgbClr val="FFFF00"/>
                </a:solidFill>
                <a:latin typeface="Arial" panose="020B0604020202020204" pitchFamily="34" charset="0"/>
                <a:cs typeface="Arial" panose="020B0604020202020204" pitchFamily="34" charset="0"/>
              </a:rPr>
              <a:t> quay </a:t>
            </a:r>
            <a:r>
              <a:rPr lang="en-US" sz="2200" dirty="0" err="1">
                <a:solidFill>
                  <a:srgbClr val="FFFF00"/>
                </a:solidFill>
                <a:latin typeface="Arial" panose="020B0604020202020204" pitchFamily="34" charset="0"/>
                <a:cs typeface="Arial" panose="020B0604020202020204" pitchFamily="34" charset="0"/>
              </a:rPr>
              <a:t>cực</a:t>
            </a: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CÔNG DỤNG</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r>
              <a:rPr lang="en-US" sz="2200" dirty="0">
                <a:solidFill>
                  <a:srgbClr val="FFFF00"/>
                </a:solidFill>
                <a:latin typeface="Arial" panose="020B0604020202020204" pitchFamily="34" charset="0"/>
                <a:cs typeface="Arial" panose="020B0604020202020204" pitchFamily="34" charset="0"/>
              </a:rPr>
              <a:t/>
            </a:r>
            <a:br>
              <a:rPr lang="en-US" sz="2200" dirty="0">
                <a:solidFill>
                  <a:srgbClr val="FFFF00"/>
                </a:solidFill>
                <a:latin typeface="Arial" panose="020B0604020202020204" pitchFamily="34" charset="0"/>
                <a:cs typeface="Arial" panose="020B0604020202020204" pitchFamily="34" charset="0"/>
              </a:rPr>
            </a:br>
            <a:endParaRPr lang="en-US" sz="2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020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0843" y="365125"/>
            <a:ext cx="11310425" cy="1325563"/>
          </a:xfrm>
        </p:spPr>
        <p:txBody>
          <a:bodyPr>
            <a:normAutofit fontScale="90000"/>
          </a:bodyPr>
          <a:lstStyle/>
          <a:p>
            <a:r>
              <a:rPr lang="vi-VN" dirty="0" smtClean="0">
                <a:solidFill>
                  <a:srgbClr val="FFFF00"/>
                </a:solidFill>
                <a:latin typeface="Arial" panose="020B0604020202020204" pitchFamily="34" charset="0"/>
                <a:cs typeface="Arial" panose="020B0604020202020204" pitchFamily="34" charset="0"/>
              </a:rPr>
              <a:t/>
            </a:r>
            <a:br>
              <a:rPr lang="vi-VN" dirty="0" smtClean="0">
                <a:solidFill>
                  <a:srgbClr val="FFFF00"/>
                </a:solidFill>
                <a:latin typeface="Arial" panose="020B0604020202020204" pitchFamily="34" charset="0"/>
                <a:cs typeface="Arial" panose="020B0604020202020204" pitchFamily="34" charset="0"/>
              </a:rPr>
            </a:br>
            <a:r>
              <a:rPr lang="vi-VN" dirty="0">
                <a:solidFill>
                  <a:srgbClr val="FFFF00"/>
                </a:solidFill>
                <a:latin typeface="Arial" panose="020B0604020202020204" pitchFamily="34" charset="0"/>
                <a:cs typeface="Arial" panose="020B0604020202020204" pitchFamily="34" charset="0"/>
              </a:rPr>
              <a:t/>
            </a:r>
            <a:br>
              <a:rPr lang="vi-VN" dirty="0">
                <a:solidFill>
                  <a:srgbClr val="FFFF00"/>
                </a:solidFill>
                <a:latin typeface="Arial" panose="020B0604020202020204" pitchFamily="34" charset="0"/>
                <a:cs typeface="Arial" panose="020B0604020202020204" pitchFamily="34" charset="0"/>
              </a:rPr>
            </a:br>
            <a:r>
              <a:rPr lang="vi-VN" dirty="0" smtClean="0">
                <a:solidFill>
                  <a:srgbClr val="FFFF00"/>
                </a:solidFill>
                <a:latin typeface="Arial" panose="020B0604020202020204" pitchFamily="34" charset="0"/>
                <a:cs typeface="Arial" panose="020B0604020202020204" pitchFamily="34" charset="0"/>
              </a:rPr>
              <a:t/>
            </a:r>
            <a:br>
              <a:rPr lang="vi-VN" dirty="0" smtClean="0">
                <a:solidFill>
                  <a:srgbClr val="FFFF00"/>
                </a:solidFill>
                <a:latin typeface="Arial" panose="020B0604020202020204" pitchFamily="34" charset="0"/>
                <a:cs typeface="Arial" panose="020B0604020202020204" pitchFamily="34" charset="0"/>
              </a:rPr>
            </a:br>
            <a:r>
              <a:rPr lang="vi-VN" dirty="0">
                <a:solidFill>
                  <a:srgbClr val="FFFF00"/>
                </a:solidFill>
                <a:latin typeface="Arial" panose="020B0604020202020204" pitchFamily="34" charset="0"/>
                <a:cs typeface="Arial" panose="020B0604020202020204" pitchFamily="34" charset="0"/>
              </a:rPr>
              <a:t/>
            </a:r>
            <a:br>
              <a:rPr lang="vi-VN" dirty="0">
                <a:solidFill>
                  <a:srgbClr val="FFFF00"/>
                </a:solidFill>
                <a:latin typeface="Arial" panose="020B0604020202020204" pitchFamily="34" charset="0"/>
                <a:cs typeface="Arial" panose="020B0604020202020204" pitchFamily="34" charset="0"/>
              </a:rPr>
            </a:br>
            <a:r>
              <a:rPr lang="vi-VN" dirty="0" smtClean="0">
                <a:solidFill>
                  <a:srgbClr val="FFFF00"/>
                </a:solidFill>
                <a:latin typeface="Arial" panose="020B0604020202020204" pitchFamily="34" charset="0"/>
                <a:cs typeface="Arial" panose="020B0604020202020204" pitchFamily="34" charset="0"/>
              </a:rPr>
              <a:t/>
            </a:r>
            <a:br>
              <a:rPr lang="vi-VN" dirty="0" smtClean="0">
                <a:solidFill>
                  <a:srgbClr val="FFFF00"/>
                </a:solidFill>
                <a:latin typeface="Arial" panose="020B0604020202020204" pitchFamily="34" charset="0"/>
                <a:cs typeface="Arial" panose="020B0604020202020204" pitchFamily="34" charset="0"/>
              </a:rPr>
            </a:br>
            <a:r>
              <a:rPr lang="vi-VN" dirty="0">
                <a:solidFill>
                  <a:srgbClr val="FFFF00"/>
                </a:solidFill>
                <a:latin typeface="Arial" panose="020B0604020202020204" pitchFamily="34" charset="0"/>
                <a:cs typeface="Arial" panose="020B0604020202020204" pitchFamily="34" charset="0"/>
              </a:rPr>
              <a:t/>
            </a:r>
            <a:br>
              <a:rPr lang="vi-VN" dirty="0">
                <a:solidFill>
                  <a:srgbClr val="FFFF00"/>
                </a:solidFill>
                <a:latin typeface="Arial" panose="020B0604020202020204" pitchFamily="34" charset="0"/>
                <a:cs typeface="Arial" panose="020B0604020202020204" pitchFamily="34" charset="0"/>
              </a:rPr>
            </a:br>
            <a:r>
              <a:rPr lang="en-US" sz="3600" dirty="0" smtClean="0">
                <a:solidFill>
                  <a:srgbClr val="FFFF00"/>
                </a:solidFill>
                <a:latin typeface="Arial" panose="020B0604020202020204" pitchFamily="34" charset="0"/>
                <a:cs typeface="Arial" panose="020B0604020202020204" pitchFamily="34" charset="0"/>
              </a:rPr>
              <a:t>TINH DẦU – TỔ HỢP THƠM – NƯỚC HOA – MỸ PHẨM</a:t>
            </a:r>
            <a:br>
              <a:rPr lang="en-US" sz="3600" dirty="0" smtClean="0">
                <a:solidFill>
                  <a:srgbClr val="FFFF00"/>
                </a:solidFill>
                <a:latin typeface="Arial" panose="020B0604020202020204" pitchFamily="34" charset="0"/>
                <a:cs typeface="Arial" panose="020B0604020202020204" pitchFamily="34" charset="0"/>
              </a:rPr>
            </a:br>
            <a:r>
              <a:rPr lang="vi-VN" sz="3600" dirty="0" smtClean="0">
                <a:solidFill>
                  <a:srgbClr val="FFFF00"/>
                </a:solidFill>
                <a:latin typeface="Arial" panose="020B0604020202020204" pitchFamily="34" charset="0"/>
                <a:cs typeface="Arial" panose="020B0604020202020204" pitchFamily="34" charset="0"/>
              </a:rPr>
              <a:t/>
            </a:r>
            <a:br>
              <a:rPr lang="vi-VN" sz="3600" dirty="0" smtClean="0">
                <a:solidFill>
                  <a:srgbClr val="FFFF00"/>
                </a:solidFill>
                <a:latin typeface="Arial" panose="020B0604020202020204" pitchFamily="34" charset="0"/>
                <a:cs typeface="Arial" panose="020B0604020202020204" pitchFamily="34" charset="0"/>
              </a:rPr>
            </a:br>
            <a:r>
              <a:rPr lang="en-US" sz="3600" dirty="0" smtClean="0">
                <a:solidFill>
                  <a:srgbClr val="FFFF00"/>
                </a:solidFill>
                <a:latin typeface="Arial" panose="020B0604020202020204" pitchFamily="34" charset="0"/>
                <a:cs typeface="Arial" panose="020B0604020202020204" pitchFamily="34" charset="0"/>
              </a:rPr>
              <a:t>TỔ HỢP THƠM</a:t>
            </a:r>
            <a:r>
              <a:rPr lang="vi-VN" sz="3600" dirty="0" smtClean="0">
                <a:solidFill>
                  <a:srgbClr val="FFFF00"/>
                </a:solidFill>
                <a:latin typeface="Arial" panose="020B0604020202020204" pitchFamily="34" charset="0"/>
                <a:cs typeface="Arial" panose="020B0604020202020204" pitchFamily="34" charset="0"/>
              </a:rPr>
              <a:t/>
            </a:r>
            <a:br>
              <a:rPr lang="vi-VN" sz="3600" dirty="0" smtClean="0">
                <a:solidFill>
                  <a:srgbClr val="FFFF00"/>
                </a:solidFill>
                <a:latin typeface="Arial" panose="020B0604020202020204" pitchFamily="34" charset="0"/>
                <a:cs typeface="Arial" panose="020B0604020202020204" pitchFamily="34" charset="0"/>
              </a:rPr>
            </a:br>
            <a:r>
              <a:rPr lang="en-US" sz="3600" dirty="0" smtClean="0">
                <a:solidFill>
                  <a:srgbClr val="FFFF00"/>
                </a:solidFill>
                <a:latin typeface="Arial" panose="020B0604020202020204" pitchFamily="34" charset="0"/>
                <a:cs typeface="Arial" panose="020B0604020202020204" pitchFamily="34" charset="0"/>
              </a:rPr>
              <a:t/>
            </a:r>
            <a:br>
              <a:rPr lang="en-US" sz="3600" dirty="0" smtClean="0">
                <a:solidFill>
                  <a:srgbClr val="FFFF00"/>
                </a:solidFill>
                <a:latin typeface="Arial" panose="020B0604020202020204" pitchFamily="34" charset="0"/>
                <a:cs typeface="Arial" panose="020B0604020202020204" pitchFamily="34" charset="0"/>
              </a:rPr>
            </a:br>
            <a:r>
              <a:rPr lang="en-US" sz="3600" dirty="0" err="1" smtClean="0">
                <a:solidFill>
                  <a:srgbClr val="FFFF00"/>
                </a:solidFill>
                <a:latin typeface="Arial" panose="020B0604020202020204" pitchFamily="34" charset="0"/>
                <a:cs typeface="Arial" panose="020B0604020202020204" pitchFamily="34" charset="0"/>
              </a:rPr>
              <a:t>Đơn</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hương</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định</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hương</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điều</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hương</a:t>
            </a:r>
            <a:r>
              <a:rPr lang="en-US" sz="3600" dirty="0" smtClean="0">
                <a:solidFill>
                  <a:srgbClr val="FFFF00"/>
                </a:solidFill>
                <a:latin typeface="Arial" panose="020B0604020202020204" pitchFamily="34" charset="0"/>
                <a:cs typeface="Arial" panose="020B0604020202020204" pitchFamily="34" charset="0"/>
              </a:rPr>
              <a:t>, dung </a:t>
            </a:r>
            <a:r>
              <a:rPr lang="en-US" sz="3600" dirty="0" err="1" smtClean="0">
                <a:solidFill>
                  <a:srgbClr val="FFFF00"/>
                </a:solidFill>
                <a:latin typeface="Arial" panose="020B0604020202020204" pitchFamily="34" charset="0"/>
                <a:cs typeface="Arial" panose="020B0604020202020204" pitchFamily="34" charset="0"/>
              </a:rPr>
              <a:t>môi</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các</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chất</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phụ</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trợ</a:t>
            </a:r>
            <a:r>
              <a:rPr lang="en-US" sz="3600" dirty="0" smtClean="0">
                <a:solidFill>
                  <a:srgbClr val="FFFF00"/>
                </a:solidFill>
                <a:latin typeface="Arial" panose="020B0604020202020204" pitchFamily="34" charset="0"/>
                <a:cs typeface="Arial" panose="020B0604020202020204" pitchFamily="34" charset="0"/>
              </a:rPr>
              <a:t/>
            </a:r>
            <a:br>
              <a:rPr lang="en-US" sz="3600" dirty="0" smtClean="0">
                <a:solidFill>
                  <a:srgbClr val="FFFF00"/>
                </a:solidFill>
                <a:latin typeface="Arial" panose="020B0604020202020204" pitchFamily="34" charset="0"/>
                <a:cs typeface="Arial" panose="020B0604020202020204" pitchFamily="34" charset="0"/>
              </a:rPr>
            </a:br>
            <a:r>
              <a:rPr lang="en-US" sz="3600" dirty="0" err="1" smtClean="0">
                <a:solidFill>
                  <a:srgbClr val="FFFF00"/>
                </a:solidFill>
                <a:latin typeface="Arial" panose="020B0604020202020204" pitchFamily="34" charset="0"/>
                <a:cs typeface="Arial" panose="020B0604020202020204" pitchFamily="34" charset="0"/>
              </a:rPr>
              <a:t>Tính</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ổn</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định</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biến</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đổi</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của</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tổ</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hợp</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thơm</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dưới</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tác</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động</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môi</a:t>
            </a:r>
            <a:r>
              <a:rPr lang="en-US" sz="3600" dirty="0" smtClean="0">
                <a:solidFill>
                  <a:srgbClr val="FFFF00"/>
                </a:solidFill>
                <a:latin typeface="Arial" panose="020B0604020202020204" pitchFamily="34" charset="0"/>
                <a:cs typeface="Arial" panose="020B0604020202020204" pitchFamily="34" charset="0"/>
              </a:rPr>
              <a:t> </a:t>
            </a:r>
            <a:r>
              <a:rPr lang="en-US" sz="3600" dirty="0" err="1" smtClean="0">
                <a:solidFill>
                  <a:srgbClr val="FFFF00"/>
                </a:solidFill>
                <a:latin typeface="Arial" panose="020B0604020202020204" pitchFamily="34" charset="0"/>
                <a:cs typeface="Arial" panose="020B0604020202020204" pitchFamily="34" charset="0"/>
              </a:rPr>
              <a:t>trường</a:t>
            </a:r>
            <a:r>
              <a:rPr lang="en-US" dirty="0" smtClean="0">
                <a:solidFill>
                  <a:srgbClr val="FFFF00"/>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123161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6477000" y="304801"/>
            <a:ext cx="4495800" cy="4525963"/>
          </a:xfrm>
        </p:spPr>
        <p:txBody>
          <a:bodyPr/>
          <a:lstStyle/>
          <a:p>
            <a:pPr marL="609600" indent="-609600">
              <a:buNone/>
            </a:pPr>
            <a:r>
              <a:rPr lang="en-US" sz="2000" b="1">
                <a:solidFill>
                  <a:srgbClr val="FFFF00"/>
                </a:solidFill>
              </a:rPr>
              <a:t>Tổ hợp thơm hương chuối</a:t>
            </a:r>
          </a:p>
          <a:p>
            <a:pPr marL="609600" indent="-609600">
              <a:buFontTx/>
              <a:buAutoNum type="arabicPeriod"/>
            </a:pPr>
            <a:r>
              <a:rPr lang="en-US" sz="2000">
                <a:solidFill>
                  <a:srgbClr val="FFFF00"/>
                </a:solidFill>
              </a:rPr>
              <a:t>Amyl acetat…………..40ml</a:t>
            </a:r>
          </a:p>
          <a:p>
            <a:pPr marL="609600" indent="-609600">
              <a:buFontTx/>
              <a:buAutoNum type="arabicPeriod"/>
            </a:pPr>
            <a:r>
              <a:rPr lang="en-US" sz="2000">
                <a:solidFill>
                  <a:srgbClr val="FFFF00"/>
                </a:solidFill>
              </a:rPr>
              <a:t>Benzyl acetat………   40ml</a:t>
            </a:r>
          </a:p>
          <a:p>
            <a:pPr marL="609600" indent="-609600">
              <a:buFontTx/>
              <a:buAutoNum type="arabicPeriod"/>
            </a:pPr>
            <a:r>
              <a:rPr lang="en-US" sz="2000">
                <a:solidFill>
                  <a:srgbClr val="FFFF00"/>
                </a:solidFill>
              </a:rPr>
              <a:t>Amyl butyrat………….. 8ml</a:t>
            </a:r>
          </a:p>
          <a:p>
            <a:pPr marL="609600" indent="-609600">
              <a:buFontTx/>
              <a:buAutoNum type="arabicPeriod"/>
            </a:pPr>
            <a:r>
              <a:rPr lang="en-US" sz="2000">
                <a:solidFill>
                  <a:srgbClr val="FFFF00"/>
                </a:solidFill>
              </a:rPr>
              <a:t>Ethyl butyrat……..…….8ml</a:t>
            </a:r>
          </a:p>
          <a:p>
            <a:pPr marL="609600" indent="-609600">
              <a:buFontTx/>
              <a:buAutoNum type="arabicPeriod"/>
            </a:pPr>
            <a:r>
              <a:rPr lang="en-US" sz="2000">
                <a:solidFill>
                  <a:srgbClr val="FFFF00"/>
                </a:solidFill>
              </a:rPr>
              <a:t>Vanilin…………………..4g</a:t>
            </a:r>
          </a:p>
          <a:p>
            <a:pPr marL="609600" indent="-609600">
              <a:buFontTx/>
              <a:buAutoNum type="arabicPeriod"/>
            </a:pPr>
            <a:r>
              <a:rPr lang="en-US" sz="2000">
                <a:solidFill>
                  <a:srgbClr val="FFFF00"/>
                </a:solidFill>
              </a:rPr>
              <a:t>Cồn 90%................1000ml</a:t>
            </a:r>
          </a:p>
        </p:txBody>
      </p:sp>
      <p:sp>
        <p:nvSpPr>
          <p:cNvPr id="23555" name="Text Box 4"/>
          <p:cNvSpPr txBox="1">
            <a:spLocks noChangeArrowheads="1"/>
          </p:cNvSpPr>
          <p:nvPr/>
        </p:nvSpPr>
        <p:spPr bwMode="auto">
          <a:xfrm>
            <a:off x="6553200" y="3276601"/>
            <a:ext cx="51816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000" b="1">
                <a:solidFill>
                  <a:srgbClr val="FFFF00"/>
                </a:solidFill>
              </a:rPr>
              <a:t>Tổ hợp thơm hương táo</a:t>
            </a:r>
          </a:p>
          <a:p>
            <a:pPr eaLnBrk="1" hangingPunct="1">
              <a:spcBef>
                <a:spcPct val="20000"/>
              </a:spcBef>
              <a:buFontTx/>
              <a:buAutoNum type="arabicPeriod"/>
            </a:pPr>
            <a:r>
              <a:rPr lang="en-US" sz="2000">
                <a:solidFill>
                  <a:srgbClr val="FFFF00"/>
                </a:solidFill>
              </a:rPr>
              <a:t>Amyl valerat……………100ml</a:t>
            </a:r>
          </a:p>
          <a:p>
            <a:pPr eaLnBrk="1" hangingPunct="1">
              <a:spcBef>
                <a:spcPct val="20000"/>
              </a:spcBef>
              <a:buFontTx/>
              <a:buAutoNum type="arabicPeriod"/>
            </a:pPr>
            <a:r>
              <a:rPr lang="en-US" sz="2000">
                <a:solidFill>
                  <a:srgbClr val="FFFF00"/>
                </a:solidFill>
              </a:rPr>
              <a:t>Etyl axetat……………….10ml</a:t>
            </a:r>
          </a:p>
          <a:p>
            <a:pPr eaLnBrk="1" hangingPunct="1">
              <a:spcBef>
                <a:spcPct val="20000"/>
              </a:spcBef>
              <a:buFontTx/>
              <a:buAutoNum type="arabicPeriod"/>
            </a:pPr>
            <a:r>
              <a:rPr lang="en-US" sz="2000">
                <a:solidFill>
                  <a:srgbClr val="FFFF00"/>
                </a:solidFill>
              </a:rPr>
              <a:t>Acid tactric………………..10g</a:t>
            </a:r>
          </a:p>
          <a:p>
            <a:pPr eaLnBrk="1" hangingPunct="1">
              <a:spcBef>
                <a:spcPct val="20000"/>
              </a:spcBef>
              <a:buFontTx/>
              <a:buAutoNum type="arabicPeriod"/>
            </a:pPr>
            <a:r>
              <a:rPr lang="en-US" sz="2000">
                <a:solidFill>
                  <a:srgbClr val="FFFF00"/>
                </a:solidFill>
              </a:rPr>
              <a:t>Chloroform…………..….10ml</a:t>
            </a:r>
          </a:p>
          <a:p>
            <a:pPr eaLnBrk="1" hangingPunct="1">
              <a:spcBef>
                <a:spcPct val="20000"/>
              </a:spcBef>
              <a:buFontTx/>
              <a:buAutoNum type="arabicPeriod"/>
            </a:pPr>
            <a:r>
              <a:rPr lang="en-US" sz="2000">
                <a:solidFill>
                  <a:srgbClr val="FFFF00"/>
                </a:solidFill>
              </a:rPr>
              <a:t>Aldehyt tinh khiết ………25ml</a:t>
            </a:r>
          </a:p>
          <a:p>
            <a:pPr eaLnBrk="1" hangingPunct="1">
              <a:spcBef>
                <a:spcPct val="20000"/>
              </a:spcBef>
              <a:buFontTx/>
              <a:buAutoNum type="arabicPeriod"/>
            </a:pPr>
            <a:r>
              <a:rPr lang="en-US" sz="2000">
                <a:solidFill>
                  <a:srgbClr val="FFFF00"/>
                </a:solidFill>
              </a:rPr>
              <a:t>Glycerin………………….40ml</a:t>
            </a:r>
          </a:p>
          <a:p>
            <a:pPr eaLnBrk="1" hangingPunct="1">
              <a:spcBef>
                <a:spcPct val="20000"/>
              </a:spcBef>
              <a:buFontTx/>
              <a:buAutoNum type="arabicPeriod"/>
            </a:pPr>
            <a:r>
              <a:rPr lang="en-US" sz="2000">
                <a:solidFill>
                  <a:srgbClr val="FFFF00"/>
                </a:solidFill>
              </a:rPr>
              <a:t>Cồn tuyệt đối…………..100ml</a:t>
            </a:r>
          </a:p>
        </p:txBody>
      </p:sp>
      <p:sp>
        <p:nvSpPr>
          <p:cNvPr id="23556" name="Text Box 6"/>
          <p:cNvSpPr txBox="1">
            <a:spLocks noChangeArrowheads="1"/>
          </p:cNvSpPr>
          <p:nvPr/>
        </p:nvSpPr>
        <p:spPr bwMode="auto">
          <a:xfrm>
            <a:off x="2209801" y="838200"/>
            <a:ext cx="28876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b="1">
                <a:solidFill>
                  <a:srgbClr val="FFFF00"/>
                </a:solidFill>
              </a:rPr>
              <a:t>MỘT SỐ TỔ HỢP THƠM </a:t>
            </a:r>
          </a:p>
          <a:p>
            <a:pPr eaLnBrk="1" hangingPunct="1">
              <a:spcBef>
                <a:spcPct val="20000"/>
              </a:spcBef>
            </a:pPr>
            <a:r>
              <a:rPr lang="en-US" b="1">
                <a:solidFill>
                  <a:srgbClr val="FFFF00"/>
                </a:solidFill>
              </a:rPr>
              <a:t>DÙNG CHO THỰC PHẨM</a:t>
            </a:r>
          </a:p>
          <a:p>
            <a:pPr eaLnBrk="1" hangingPunct="1"/>
            <a:endParaRPr lang="en-US"/>
          </a:p>
        </p:txBody>
      </p:sp>
      <p:sp>
        <p:nvSpPr>
          <p:cNvPr id="23557" name="Text Box 8"/>
          <p:cNvSpPr txBox="1">
            <a:spLocks noChangeArrowheads="1"/>
          </p:cNvSpPr>
          <p:nvPr/>
        </p:nvSpPr>
        <p:spPr bwMode="auto">
          <a:xfrm>
            <a:off x="1752600" y="2819401"/>
            <a:ext cx="49530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b="1">
                <a:solidFill>
                  <a:srgbClr val="FFFF00"/>
                </a:solidFill>
              </a:rPr>
              <a:t>Tổ hợp thơm hương  chanh</a:t>
            </a:r>
          </a:p>
          <a:p>
            <a:pPr eaLnBrk="1" hangingPunct="1">
              <a:spcBef>
                <a:spcPct val="20000"/>
              </a:spcBef>
              <a:buFontTx/>
              <a:buAutoNum type="arabicPeriod"/>
            </a:pPr>
            <a:r>
              <a:rPr lang="en-US">
                <a:solidFill>
                  <a:srgbClr val="FFFF00"/>
                </a:solidFill>
              </a:rPr>
              <a:t>Acid succinic ………………………15g</a:t>
            </a:r>
          </a:p>
          <a:p>
            <a:pPr eaLnBrk="1" hangingPunct="1">
              <a:spcBef>
                <a:spcPct val="20000"/>
              </a:spcBef>
              <a:buFontTx/>
              <a:buAutoNum type="arabicPeriod"/>
            </a:pPr>
            <a:r>
              <a:rPr lang="en-US">
                <a:solidFill>
                  <a:srgbClr val="FFFF00"/>
                </a:solidFill>
              </a:rPr>
              <a:t>Acid tactric…………….……..…..100g</a:t>
            </a:r>
          </a:p>
          <a:p>
            <a:pPr eaLnBrk="1" hangingPunct="1">
              <a:spcBef>
                <a:spcPct val="20000"/>
              </a:spcBef>
              <a:buFontTx/>
              <a:buAutoNum type="arabicPeriod"/>
            </a:pPr>
            <a:r>
              <a:rPr lang="en-US">
                <a:solidFill>
                  <a:srgbClr val="FFFF00"/>
                </a:solidFill>
              </a:rPr>
              <a:t>Aldehyt C8…………….……….…20ml</a:t>
            </a:r>
          </a:p>
          <a:p>
            <a:pPr eaLnBrk="1" hangingPunct="1">
              <a:spcBef>
                <a:spcPct val="20000"/>
              </a:spcBef>
              <a:buFontTx/>
              <a:buAutoNum type="arabicPeriod"/>
            </a:pPr>
            <a:r>
              <a:rPr lang="en-US">
                <a:solidFill>
                  <a:srgbClr val="FFFF00"/>
                </a:solidFill>
              </a:rPr>
              <a:t>Methyl antranilat……….……....0,25ml</a:t>
            </a:r>
          </a:p>
          <a:p>
            <a:pPr eaLnBrk="1" hangingPunct="1">
              <a:spcBef>
                <a:spcPct val="20000"/>
              </a:spcBef>
              <a:buFontTx/>
              <a:buAutoNum type="arabicPeriod"/>
            </a:pPr>
            <a:r>
              <a:rPr lang="en-US">
                <a:solidFill>
                  <a:srgbClr val="FFFF00"/>
                </a:solidFill>
              </a:rPr>
              <a:t>Ethyl acetat…………….………..100ml</a:t>
            </a:r>
          </a:p>
          <a:p>
            <a:pPr eaLnBrk="1" hangingPunct="1">
              <a:spcBef>
                <a:spcPct val="20000"/>
              </a:spcBef>
              <a:buFontTx/>
              <a:buAutoNum type="arabicPeriod"/>
            </a:pPr>
            <a:r>
              <a:rPr lang="en-US">
                <a:solidFill>
                  <a:srgbClr val="FFFF00"/>
                </a:solidFill>
              </a:rPr>
              <a:t>Glyxerin tinh khiết ……………….50ml</a:t>
            </a:r>
          </a:p>
          <a:p>
            <a:pPr eaLnBrk="1" hangingPunct="1">
              <a:spcBef>
                <a:spcPct val="20000"/>
              </a:spcBef>
              <a:buFontTx/>
              <a:buAutoNum type="arabicPeriod"/>
            </a:pPr>
            <a:r>
              <a:rPr lang="en-US">
                <a:solidFill>
                  <a:srgbClr val="FFFF00"/>
                </a:solidFill>
              </a:rPr>
              <a:t>Chloroform…………………….  ...10ml</a:t>
            </a:r>
          </a:p>
          <a:p>
            <a:pPr eaLnBrk="1" hangingPunct="1">
              <a:spcBef>
                <a:spcPct val="20000"/>
              </a:spcBef>
              <a:buFontTx/>
              <a:buAutoNum type="arabicPeriod"/>
            </a:pPr>
            <a:r>
              <a:rPr lang="en-US">
                <a:solidFill>
                  <a:srgbClr val="FFFF00"/>
                </a:solidFill>
              </a:rPr>
              <a:t>Tinh dầu chanh …………………100ml</a:t>
            </a:r>
          </a:p>
          <a:p>
            <a:pPr eaLnBrk="1" hangingPunct="1">
              <a:spcBef>
                <a:spcPct val="20000"/>
              </a:spcBef>
              <a:buFontTx/>
              <a:buAutoNum type="arabicPeriod"/>
            </a:pPr>
            <a:r>
              <a:rPr lang="en-US">
                <a:solidFill>
                  <a:srgbClr val="FFFF00"/>
                </a:solidFill>
              </a:rPr>
              <a:t>Aldehyt octylic (pha loãng 1/10)..0,5ml</a:t>
            </a:r>
          </a:p>
          <a:p>
            <a:pPr eaLnBrk="1" hangingPunct="1">
              <a:spcBef>
                <a:spcPct val="20000"/>
              </a:spcBef>
              <a:buFontTx/>
              <a:buAutoNum type="arabicPeriod"/>
            </a:pPr>
            <a:r>
              <a:rPr lang="en-US">
                <a:solidFill>
                  <a:srgbClr val="FFFF00"/>
                </a:solidFill>
              </a:rPr>
              <a:t> Cồn tuyệt đối…………………. 1000ml</a:t>
            </a:r>
          </a:p>
          <a:p>
            <a:pPr eaLnBrk="1" hangingPunct="1">
              <a:spcBef>
                <a:spcPct val="20000"/>
              </a:spcBef>
              <a:buFontTx/>
              <a:buAutoNum type="arabicPeriod"/>
            </a:pPr>
            <a:endParaRPr lang="en-US">
              <a:solidFill>
                <a:srgbClr val="FFFF00"/>
              </a:solidFill>
            </a:endParaRPr>
          </a:p>
          <a:p>
            <a:pPr eaLnBrk="1" hangingPunct="1">
              <a:spcBef>
                <a:spcPct val="50000"/>
              </a:spcBef>
            </a:pPr>
            <a:endParaRPr lang="en-US"/>
          </a:p>
        </p:txBody>
      </p:sp>
    </p:spTree>
    <p:extLst>
      <p:ext uri="{BB962C8B-B14F-4D97-AF65-F5344CB8AC3E}">
        <p14:creationId xmlns:p14="http://schemas.microsoft.com/office/powerpoint/2010/main" val="4733583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TotalTime>
  <Words>460</Words>
  <Application>Microsoft Office PowerPoint</Application>
  <PresentationFormat>Widescreen</PresentationFormat>
  <Paragraphs>105</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 NHỮNG TINH DẦU TRÊN THỊ TRƯỜNG ĐẶT VẤN ĐỀ KHÁI NIỆM VỀ TINH DẦU CHẾ TẠO TINH DẦU ÚNG DỤNG VAI TRÒ - THỰC TIỄN    - LÝ THUYẾT     </vt:lpstr>
      <vt:lpstr>Hệ thống cất tinh dầu quy mô lớn</vt:lpstr>
      <vt:lpstr>Nguyên liệu đầu vào</vt:lpstr>
      <vt:lpstr>Nồi cất</vt:lpstr>
      <vt:lpstr>Làm lạnh</vt:lpstr>
      <vt:lpstr>Nồi hơi &amp; bỏ bã</vt:lpstr>
      <vt:lpstr> TÊN TINH DẦU - TÊN CÂY  Tên khoa học, tên khác NGUỒN GỐC Từ cây gì (các chenotyp), bộ phận nào, được lấy ra bằng cách nào SẢN LƯỢNG, PHÂN BỐ Tinh dầu, nguyên liệu THÀNH PHẦN TÍNH CHẤT Mùi màu, tỷ trọng, góc quay cực CÔNG DỤNG    </vt:lpstr>
      <vt:lpstr>      TINH DẦU – TỔ HỢP THƠM – NƯỚC HOA – MỸ PHẨM  TỔ HỢP THƠM  Đơn hương, định hương, điều hương, dung môi, các chất phụ trợ Tính ổn định, biến đổi của tổ hợp thơm dưới tác động môi trường.</vt:lpstr>
      <vt:lpstr>PowerPoint Presentation</vt:lpstr>
      <vt:lpstr> Ứng dụng Y dược học Công nghệ hóa học Thực phẩm, nước uống Tẩy rửa Mỹ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Vanillin</vt:lpstr>
      <vt:lpstr>PowerPoint Presentation</vt:lpstr>
      <vt:lpstr>PowerPoint Presentation</vt:lpstr>
      <vt:lpstr>PowerPoint Presentation</vt:lpstr>
      <vt:lpstr>PowerPoint Presentation</vt:lpstr>
      <vt:lpstr>PowerPoint Presentation</vt:lpstr>
      <vt:lpstr>PowerPoint Presentation</vt:lpstr>
      <vt:lpstr> TÊN TINH DẦU - TÊN CÂY  Tên khoa học, tên khác NGUỒN GỐC Từ cây gì (các chenotyp), bộ phận nào, được lấy ra bằng cách nào SẢN LƯỢNG, PHÂN BỐ Tinh dầu, nguyên liệu THÀNH PHẦN TÍNH CHẤT Mùi màu, tỷ trọng, góc quay cực CÔNG DỤNG    </vt:lpstr>
      <vt:lpstr> TÊN TINH DẦU - TÊN CÂY  Tên khoa học, tên khác NGUỒN GỐC Từ cây gì (các chenotyp), bộ phận nào, được lấy ra bằng cách nào SẢN LƯỢNG, PHÂN BỐ Tinh dầu, nguyên liệu THÀNH PHẦN TÍNH CHẤT Mùi màu, tỷ trọng, góc quay cực CÔNG DỤNG    </vt:lpstr>
      <vt:lpstr> TÊN TINH DẦU - TÊN CÂY  Tên khoa học, tên khác NGUỒN GỐC Từ cây gì (các chenotyp), bộ phận nào, được lấy ra bằng cách nào SẢN LƯỢNG, PHÂN BỐ Tinh dầu, nguyên liệu THÀNH PHẦN TÍNH CHẤT Mùi màu, tỷ trọng, góc quay cực CÔNG DỤNG    </vt:lpstr>
      <vt:lpstr> TÊN TINH DẦU - TÊN CÂY  Tên khoa học, tên khác NGUỒN GỐC Từ cây gì (các chenotyp), bộ phận nào, được lấy ra bằng cách nào SẢN LƯỢNG, PHÂN BỐ Tinh dầu, nguyên liệu THÀNH PHẦN TÍNH CHẤT Mùi màu, tỷ trọng, góc quay cực CÔNG DỤNG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Vanillin</dc:title>
  <dc:creator>Acer</dc:creator>
  <cp:lastModifiedBy>Nguyen Viet. Than</cp:lastModifiedBy>
  <cp:revision>47</cp:revision>
  <dcterms:created xsi:type="dcterms:W3CDTF">2017-01-10T09:14:55Z</dcterms:created>
  <dcterms:modified xsi:type="dcterms:W3CDTF">2018-03-12T17:53:50Z</dcterms:modified>
</cp:coreProperties>
</file>